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300" r:id="rId2"/>
  </p:sldIdLst>
  <p:sldSz cx="10691813" cy="7559675"/>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 roundtripDataSignature="AMtx7mgrH53d+zB2naGERbbD/Hg9igPkA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632" y="9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9575" cy="496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7625" y="0"/>
            <a:ext cx="2949575" cy="496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8050" y="4721225"/>
            <a:ext cx="4991100" cy="44719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1pPr>
            <a:lvl2pPr marL="914400" marR="0" lvl="1"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2pPr>
            <a:lvl3pPr marL="1371600" marR="0" lvl="2"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3pPr>
            <a:lvl4pPr marL="1828800" marR="0" lvl="3"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4pPr>
            <a:lvl5pPr marL="2286000" marR="0" lvl="4"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450"/>
            <a:ext cx="2949575" cy="49688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7625" y="9442450"/>
            <a:ext cx="2949575" cy="49688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1:LIXIL">
  <p:cSld name="A-1:LIXIL">
    <p:spTree>
      <p:nvGrpSpPr>
        <p:cNvPr id="1" name="Shape 10"/>
        <p:cNvGrpSpPr/>
        <p:nvPr/>
      </p:nvGrpSpPr>
      <p:grpSpPr>
        <a:xfrm>
          <a:off x="0" y="0"/>
          <a:ext cx="0" cy="0"/>
          <a:chOff x="0" y="0"/>
          <a:chExt cx="0" cy="0"/>
        </a:xfrm>
      </p:grpSpPr>
      <p:pic>
        <p:nvPicPr>
          <p:cNvPr id="11" name="Google Shape;11;p14"/>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2" name="Google Shape;12;p1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3" name="Google Shape;13;p1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※仕様・価格は予告なく変更する場合がありますので、ご了承ください。</a:t>
            </a:r>
            <a:endParaRPr/>
          </a:p>
        </p:txBody>
      </p:sp>
      <p:pic>
        <p:nvPicPr>
          <p:cNvPr id="14" name="Google Shape;14;p1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15" name="Google Shape;15;p1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4:TOSTEM（帯なし）">
  <p:cSld name="C-4:TOSTEM（帯なし）">
    <p:spTree>
      <p:nvGrpSpPr>
        <p:cNvPr id="1" name="Shape 69"/>
        <p:cNvGrpSpPr/>
        <p:nvPr/>
      </p:nvGrpSpPr>
      <p:grpSpPr>
        <a:xfrm>
          <a:off x="0" y="0"/>
          <a:ext cx="0" cy="0"/>
          <a:chOff x="0" y="0"/>
          <a:chExt cx="0" cy="0"/>
        </a:xfrm>
      </p:grpSpPr>
      <p:pic>
        <p:nvPicPr>
          <p:cNvPr id="70" name="Google Shape;70;p24"/>
          <p:cNvPicPr preferRelativeResize="0"/>
          <p:nvPr/>
        </p:nvPicPr>
        <p:blipFill rotWithShape="1">
          <a:blip r:embed="rId2">
            <a:alphaModFix/>
          </a:blip>
          <a:srcRect/>
          <a:stretch/>
        </p:blipFill>
        <p:spPr>
          <a:xfrm>
            <a:off x="9915525" y="138113"/>
            <a:ext cx="601663" cy="125412"/>
          </a:xfrm>
          <a:prstGeom prst="rect">
            <a:avLst/>
          </a:prstGeom>
          <a:noFill/>
          <a:ln>
            <a:noFill/>
          </a:ln>
        </p:spPr>
      </p:pic>
      <p:cxnSp>
        <p:nvCxnSpPr>
          <p:cNvPr id="71" name="Google Shape;71;p2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2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3" name="Google Shape;73;p2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74" name="Google Shape;74;p2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5:INTERIO（帯なし）">
  <p:cSld name="C-5:INTERIO（帯なし）">
    <p:spTree>
      <p:nvGrpSpPr>
        <p:cNvPr id="1" name="Shape 75"/>
        <p:cNvGrpSpPr/>
        <p:nvPr/>
      </p:nvGrpSpPr>
      <p:grpSpPr>
        <a:xfrm>
          <a:off x="0" y="0"/>
          <a:ext cx="0" cy="0"/>
          <a:chOff x="0" y="0"/>
          <a:chExt cx="0" cy="0"/>
        </a:xfrm>
      </p:grpSpPr>
      <p:pic>
        <p:nvPicPr>
          <p:cNvPr id="76" name="Google Shape;76;p25"/>
          <p:cNvPicPr preferRelativeResize="0"/>
          <p:nvPr/>
        </p:nvPicPr>
        <p:blipFill rotWithShape="1">
          <a:blip r:embed="rId2">
            <a:alphaModFix/>
          </a:blip>
          <a:srcRect/>
          <a:stretch/>
        </p:blipFill>
        <p:spPr>
          <a:xfrm>
            <a:off x="9942513" y="130175"/>
            <a:ext cx="574675" cy="138113"/>
          </a:xfrm>
          <a:prstGeom prst="rect">
            <a:avLst/>
          </a:prstGeom>
          <a:noFill/>
          <a:ln>
            <a:noFill/>
          </a:ln>
        </p:spPr>
      </p:pic>
      <p:cxnSp>
        <p:nvCxnSpPr>
          <p:cNvPr id="77" name="Google Shape;77;p2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8" name="Google Shape;78;p2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9" name="Google Shape;79;p2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80" name="Google Shape;80;p2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2:INAX">
  <p:cSld name="A-2:INAX">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8" name="Google Shape;18;p1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9" name="Google Shape;19;p1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0" name="Google Shape;20;p1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1" name="Google Shape;21;p1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3:EXSIOR">
  <p:cSld name="A-3:EXSIOR">
    <p:spTree>
      <p:nvGrpSpPr>
        <p:cNvPr id="1" name="Shape 22"/>
        <p:cNvGrpSpPr/>
        <p:nvPr/>
      </p:nvGrpSpPr>
      <p:grpSpPr>
        <a:xfrm>
          <a:off x="0" y="0"/>
          <a:ext cx="0" cy="0"/>
          <a:chOff x="0" y="0"/>
          <a:chExt cx="0" cy="0"/>
        </a:xfrm>
      </p:grpSpPr>
      <p:pic>
        <p:nvPicPr>
          <p:cNvPr id="23" name="Google Shape;23;p16"/>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24" name="Google Shape;24;p16"/>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25" name="Google Shape;25;p16"/>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6" name="Google Shape;26;p16"/>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7" name="Google Shape;27;p16"/>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4:TOSTEM">
  <p:cSld name="A-4:TOSTEM">
    <p:spTree>
      <p:nvGrpSpPr>
        <p:cNvPr id="1" name="Shape 28"/>
        <p:cNvGrpSpPr/>
        <p:nvPr/>
      </p:nvGrpSpPr>
      <p:grpSpPr>
        <a:xfrm>
          <a:off x="0" y="0"/>
          <a:ext cx="0" cy="0"/>
          <a:chOff x="0" y="0"/>
          <a:chExt cx="0" cy="0"/>
        </a:xfrm>
      </p:grpSpPr>
      <p:pic>
        <p:nvPicPr>
          <p:cNvPr id="29" name="Google Shape;29;p17"/>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0" name="Google Shape;30;p17"/>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1" name="Google Shape;31;p17"/>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2" name="Google Shape;32;p17"/>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3" name="Google Shape;33;p17"/>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5:INTERIO">
  <p:cSld name="A-5:INTERIO">
    <p:spTree>
      <p:nvGrpSpPr>
        <p:cNvPr id="1" name="Shape 34"/>
        <p:cNvGrpSpPr/>
        <p:nvPr/>
      </p:nvGrpSpPr>
      <p:grpSpPr>
        <a:xfrm>
          <a:off x="0" y="0"/>
          <a:ext cx="0" cy="0"/>
          <a:chOff x="0" y="0"/>
          <a:chExt cx="0" cy="0"/>
        </a:xfrm>
      </p:grpSpPr>
      <p:pic>
        <p:nvPicPr>
          <p:cNvPr id="35" name="Google Shape;35;p18"/>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6" name="Google Shape;36;p18"/>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7" name="Google Shape;37;p18"/>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8" name="Google Shape;38;p18"/>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9" name="Google Shape;39;p18"/>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1:エコファーストなし">
  <p:cSld name="B-1:エコファーストなし">
    <p:spTree>
      <p:nvGrpSpPr>
        <p:cNvPr id="1" name="Shape 40"/>
        <p:cNvGrpSpPr/>
        <p:nvPr/>
      </p:nvGrpSpPr>
      <p:grpSpPr>
        <a:xfrm>
          <a:off x="0" y="0"/>
          <a:ext cx="0" cy="0"/>
          <a:chOff x="0" y="0"/>
          <a:chExt cx="0" cy="0"/>
        </a:xfrm>
      </p:grpSpPr>
      <p:cxnSp>
        <p:nvCxnSpPr>
          <p:cNvPr id="41" name="Google Shape;41;p19"/>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2" name="Google Shape;42;p19"/>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3" name="Google Shape;43;p19"/>
          <p:cNvPicPr preferRelativeResize="0"/>
          <p:nvPr/>
        </p:nvPicPr>
        <p:blipFill rotWithShape="1">
          <a:blip r:embed="rId2">
            <a:alphaModFix/>
          </a:blip>
          <a:srcRect/>
          <a:stretch/>
        </p:blipFill>
        <p:spPr>
          <a:xfrm>
            <a:off x="9258300" y="7275060"/>
            <a:ext cx="1260475" cy="15398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2:長期保証サービス有り">
  <p:cSld name="B-2:長期保証サービス有り">
    <p:spTree>
      <p:nvGrpSpPr>
        <p:cNvPr id="1" name="Shape 44"/>
        <p:cNvGrpSpPr/>
        <p:nvPr/>
      </p:nvGrpSpPr>
      <p:grpSpPr>
        <a:xfrm>
          <a:off x="0" y="0"/>
          <a:ext cx="0" cy="0"/>
          <a:chOff x="0" y="0"/>
          <a:chExt cx="0" cy="0"/>
        </a:xfrm>
      </p:grpSpPr>
      <p:sp>
        <p:nvSpPr>
          <p:cNvPr id="45" name="Google Shape;45;p20"/>
          <p:cNvSpPr/>
          <p:nvPr/>
        </p:nvSpPr>
        <p:spPr>
          <a:xfrm>
            <a:off x="1331913" y="7423150"/>
            <a:ext cx="923925" cy="77788"/>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詳細はWEBをご確認ください</a:t>
            </a:r>
            <a:endParaRPr sz="500">
              <a:solidFill>
                <a:schemeClr val="dk2"/>
              </a:solidFill>
              <a:latin typeface="Arial"/>
              <a:ea typeface="Arial"/>
              <a:cs typeface="Arial"/>
              <a:sym typeface="Arial"/>
            </a:endParaRPr>
          </a:p>
        </p:txBody>
      </p:sp>
      <p:pic>
        <p:nvPicPr>
          <p:cNvPr id="46" name="Google Shape;46;p20"/>
          <p:cNvPicPr preferRelativeResize="0"/>
          <p:nvPr/>
        </p:nvPicPr>
        <p:blipFill rotWithShape="1">
          <a:blip r:embed="rId2">
            <a:alphaModFix/>
          </a:blip>
          <a:srcRect/>
          <a:stretch/>
        </p:blipFill>
        <p:spPr>
          <a:xfrm>
            <a:off x="1331913" y="7209972"/>
            <a:ext cx="923925" cy="206375"/>
          </a:xfrm>
          <a:prstGeom prst="rect">
            <a:avLst/>
          </a:prstGeom>
          <a:noFill/>
          <a:ln>
            <a:noFill/>
          </a:ln>
        </p:spPr>
      </p:pic>
      <p:cxnSp>
        <p:nvCxnSpPr>
          <p:cNvPr id="47" name="Google Shape;47;p20"/>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20"/>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9" name="Google Shape;49;p20"/>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0" name="Google Shape;50;p20"/>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2:INAX（帯なし）">
  <p:cSld name="C-2:INAX（帯なし）">
    <p:spTree>
      <p:nvGrpSpPr>
        <p:cNvPr id="1" name="Shape 57"/>
        <p:cNvGrpSpPr/>
        <p:nvPr/>
      </p:nvGrpSpPr>
      <p:grpSpPr>
        <a:xfrm>
          <a:off x="0" y="0"/>
          <a:ext cx="0" cy="0"/>
          <a:chOff x="0" y="0"/>
          <a:chExt cx="0" cy="0"/>
        </a:xfrm>
      </p:grpSpPr>
      <p:pic>
        <p:nvPicPr>
          <p:cNvPr id="58" name="Google Shape;58;p22"/>
          <p:cNvPicPr preferRelativeResize="0"/>
          <p:nvPr/>
        </p:nvPicPr>
        <p:blipFill rotWithShape="1">
          <a:blip r:embed="rId2">
            <a:alphaModFix/>
          </a:blip>
          <a:srcRect/>
          <a:stretch/>
        </p:blipFill>
        <p:spPr>
          <a:xfrm>
            <a:off x="10101263" y="141288"/>
            <a:ext cx="417512" cy="125412"/>
          </a:xfrm>
          <a:prstGeom prst="rect">
            <a:avLst/>
          </a:prstGeom>
          <a:noFill/>
          <a:ln>
            <a:noFill/>
          </a:ln>
        </p:spPr>
      </p:pic>
      <p:cxnSp>
        <p:nvCxnSpPr>
          <p:cNvPr id="59" name="Google Shape;59;p22"/>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0" name="Google Shape;60;p22"/>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1" name="Google Shape;61;p22"/>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2" name="Google Shape;62;p22"/>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3:EXSIOR（帯なし）">
  <p:cSld name="C-3:EXSIOR（帯なし）">
    <p:spTree>
      <p:nvGrpSpPr>
        <p:cNvPr id="1" name="Shape 63"/>
        <p:cNvGrpSpPr/>
        <p:nvPr/>
      </p:nvGrpSpPr>
      <p:grpSpPr>
        <a:xfrm>
          <a:off x="0" y="0"/>
          <a:ext cx="0" cy="0"/>
          <a:chOff x="0" y="0"/>
          <a:chExt cx="0" cy="0"/>
        </a:xfrm>
      </p:grpSpPr>
      <p:pic>
        <p:nvPicPr>
          <p:cNvPr id="64" name="Google Shape;64;p23"/>
          <p:cNvPicPr preferRelativeResize="0"/>
          <p:nvPr/>
        </p:nvPicPr>
        <p:blipFill rotWithShape="1">
          <a:blip r:embed="rId2">
            <a:alphaModFix/>
          </a:blip>
          <a:srcRect/>
          <a:stretch/>
        </p:blipFill>
        <p:spPr>
          <a:xfrm>
            <a:off x="9983788" y="100013"/>
            <a:ext cx="533400" cy="173037"/>
          </a:xfrm>
          <a:prstGeom prst="rect">
            <a:avLst/>
          </a:prstGeom>
          <a:noFill/>
          <a:ln>
            <a:noFill/>
          </a:ln>
        </p:spPr>
      </p:pic>
      <p:cxnSp>
        <p:nvCxnSpPr>
          <p:cNvPr id="65" name="Google Shape;65;p23"/>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6" name="Google Shape;66;p23"/>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7" name="Google Shape;67;p23"/>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8" name="Google Shape;68;p23"/>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6.emf"/><Relationship Id="rId3" Type="http://schemas.openxmlformats.org/officeDocument/2006/relationships/image" Target="../media/image13.png"/><Relationship Id="rId21" Type="http://schemas.openxmlformats.org/officeDocument/2006/relationships/image" Target="../media/image31.emf"/><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2" Type="http://schemas.openxmlformats.org/officeDocument/2006/relationships/notesSlide" Target="../notesSlides/notesSlide1.xml"/><Relationship Id="rId16" Type="http://schemas.openxmlformats.org/officeDocument/2006/relationships/image" Target="../media/image26.png"/><Relationship Id="rId20" Type="http://schemas.openxmlformats.org/officeDocument/2006/relationships/image" Target="../media/image30.png"/><Relationship Id="rId29" Type="http://schemas.openxmlformats.org/officeDocument/2006/relationships/image" Target="../media/image39.jpe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32" Type="http://schemas.openxmlformats.org/officeDocument/2006/relationships/image" Target="../media/image42.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emf"/><Relationship Id="rId28" Type="http://schemas.openxmlformats.org/officeDocument/2006/relationships/image" Target="../media/image38.emf"/><Relationship Id="rId10" Type="http://schemas.openxmlformats.org/officeDocument/2006/relationships/image" Target="../media/image20.png"/><Relationship Id="rId19" Type="http://schemas.openxmlformats.org/officeDocument/2006/relationships/image" Target="../media/image29.png"/><Relationship Id="rId31" Type="http://schemas.openxmlformats.org/officeDocument/2006/relationships/image" Target="../media/image41.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emf"/><Relationship Id="rId27" Type="http://schemas.openxmlformats.org/officeDocument/2006/relationships/image" Target="../media/image37.png"/><Relationship Id="rId30"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25129"/>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518429" y="335280"/>
            <a:ext cx="7782580" cy="7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0" fontAlgn="base" hangingPunct="0">
              <a:lnSpc>
                <a:spcPct val="110000"/>
              </a:lnSpc>
              <a:spcBef>
                <a:spcPct val="0"/>
              </a:spcBef>
              <a:spcAft>
                <a:spcPct val="0"/>
              </a:spcAft>
              <a:buClrTx/>
              <a:buNone/>
              <a:defRPr/>
            </a:pPr>
            <a:r>
              <a:rPr lang="ja-JP" altLang="en-US" sz="2800" b="1" kern="1200" dirty="0">
                <a:solidFill>
                  <a:schemeClr val="bg1"/>
                </a:solidFill>
                <a:latin typeface="游ゴシック" panose="020B0400000000000000" pitchFamily="50" charset="-128"/>
                <a:ea typeface="游ゴシック" panose="020B0400000000000000" pitchFamily="50" charset="-128"/>
              </a:rPr>
              <a:t>ラシッサ</a:t>
            </a:r>
            <a:r>
              <a:rPr lang="en-US" altLang="ja-JP" sz="2800" b="1" kern="1200" dirty="0">
                <a:solidFill>
                  <a:schemeClr val="bg1"/>
                </a:solidFill>
                <a:latin typeface="游ゴシック" panose="020B0400000000000000" pitchFamily="50" charset="-128"/>
                <a:ea typeface="游ゴシック" panose="020B0400000000000000" pitchFamily="50" charset="-128"/>
              </a:rPr>
              <a:t>UD</a:t>
            </a:r>
            <a:r>
              <a:rPr lang="ja-JP" altLang="en-US" sz="2800" b="1" kern="1200" dirty="0">
                <a:solidFill>
                  <a:schemeClr val="bg1"/>
                </a:solidFill>
                <a:latin typeface="游ゴシック" panose="020B0400000000000000" pitchFamily="50" charset="-128"/>
                <a:ea typeface="游ゴシック" panose="020B0400000000000000" pitchFamily="50" charset="-128"/>
              </a:rPr>
              <a:t> </a:t>
            </a:r>
            <a:r>
              <a:rPr lang="ja-JP" altLang="en-US" sz="1400" b="1" kern="1200" dirty="0">
                <a:solidFill>
                  <a:schemeClr val="bg1"/>
                </a:solidFill>
                <a:latin typeface="游ゴシック" panose="020B0400000000000000" pitchFamily="50" charset="-128"/>
                <a:ea typeface="游ゴシック" panose="020B0400000000000000" pitchFamily="50" charset="-128"/>
              </a:rPr>
              <a:t>アウトセット方式 連動折れドア</a:t>
            </a:r>
            <a:r>
              <a:rPr lang="en-US" altLang="ja-JP" sz="1400" b="1" kern="1200" dirty="0">
                <a:solidFill>
                  <a:schemeClr val="bg1"/>
                </a:solidFill>
                <a:latin typeface="游ゴシック" panose="020B0400000000000000" pitchFamily="50" charset="-128"/>
                <a:ea typeface="游ゴシック" panose="020B0400000000000000" pitchFamily="50" charset="-128"/>
              </a:rPr>
              <a:t>(</a:t>
            </a:r>
            <a:r>
              <a:rPr lang="ja-JP" altLang="en-US" sz="1400" b="1" kern="1200" dirty="0">
                <a:solidFill>
                  <a:schemeClr val="bg1"/>
                </a:solidFill>
                <a:latin typeface="游ゴシック" panose="020B0400000000000000" pitchFamily="50" charset="-128"/>
                <a:ea typeface="游ゴシック" panose="020B0400000000000000" pitchFamily="50" charset="-128"/>
              </a:rPr>
              <a:t>高齢者居住施設向け・一般住宅向け</a:t>
            </a:r>
            <a:r>
              <a:rPr lang="en-US" altLang="ja-JP" sz="1400" b="1" kern="1200" dirty="0">
                <a:solidFill>
                  <a:schemeClr val="bg1"/>
                </a:solidFill>
                <a:latin typeface="游ゴシック" panose="020B0400000000000000" pitchFamily="50" charset="-128"/>
                <a:ea typeface="游ゴシック" panose="020B0400000000000000" pitchFamily="50" charset="-128"/>
              </a:rPr>
              <a:t>)</a:t>
            </a:r>
            <a:endParaRPr kumimoji="1" lang="ja-JP" altLang="en-US" sz="1400" dirty="0"/>
          </a:p>
          <a:p>
            <a:pPr lvl="0" eaLnBrk="0" fontAlgn="base" hangingPunct="0">
              <a:lnSpc>
                <a:spcPct val="110000"/>
              </a:lnSpc>
              <a:spcBef>
                <a:spcPct val="0"/>
              </a:spcBef>
              <a:spcAft>
                <a:spcPct val="0"/>
              </a:spcAft>
              <a:buClrTx/>
              <a:buNone/>
              <a:defRPr/>
            </a:pPr>
            <a:r>
              <a:rPr lang="ja-JP" altLang="en-US" sz="1800" b="1" kern="1200" dirty="0">
                <a:solidFill>
                  <a:schemeClr val="bg1"/>
                </a:solidFill>
                <a:latin typeface="游ゴシック" panose="020B0400000000000000" pitchFamily="50" charset="-128"/>
                <a:ea typeface="游ゴシック" panose="020B0400000000000000" pitchFamily="50" charset="-128"/>
              </a:rPr>
              <a:t>）</a:t>
            </a:r>
            <a:endParaRPr lang="en-US" altLang="ja-JP" sz="1800" b="1" kern="1200" dirty="0">
              <a:solidFill>
                <a:schemeClr val="bg1"/>
              </a:solidFill>
              <a:latin typeface="游ゴシック" panose="020B0400000000000000" pitchFamily="50" charset="-128"/>
              <a:ea typeface="游ゴシック" panose="020B0400000000000000" pitchFamily="50" charset="-128"/>
            </a:endParaRPr>
          </a:p>
        </p:txBody>
      </p:sp>
      <p:sp>
        <p:nvSpPr>
          <p:cNvPr id="13" name="正方形/長方形 12">
            <a:extLst>
              <a:ext uri="{FF2B5EF4-FFF2-40B4-BE49-F238E27FC236}">
                <a16:creationId xmlns:a16="http://schemas.microsoft.com/office/drawing/2014/main" id="{7A8974C9-868E-A945-8CEF-985817BF30F7}"/>
              </a:ext>
            </a:extLst>
          </p:cNvPr>
          <p:cNvSpPr/>
          <p:nvPr/>
        </p:nvSpPr>
        <p:spPr>
          <a:xfrm>
            <a:off x="-1525587" y="0"/>
            <a:ext cx="1331277" cy="7858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ja-JP" sz="1600" b="1">
                <a:solidFill>
                  <a:schemeClr val="tx1"/>
                </a:solidFill>
                <a:latin typeface="Yu Gothic" panose="020B0400000000000000" pitchFamily="34" charset="-128"/>
                <a:ea typeface="Yu Gothic" panose="020B0400000000000000" pitchFamily="34" charset="-128"/>
              </a:rPr>
              <a:t>A-1:LIXIL</a:t>
            </a:r>
            <a:endParaRPr lang="ja-JP" altLang="en-US" sz="1600" b="1">
              <a:solidFill>
                <a:schemeClr val="tx1"/>
              </a:solidFill>
              <a:latin typeface="Yu Gothic" panose="020B0400000000000000" pitchFamily="34" charset="-128"/>
              <a:ea typeface="Yu Gothic" panose="020B0400000000000000" pitchFamily="34" charset="-128"/>
            </a:endParaRP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solidFill>
                  <a:schemeClr val="bg1"/>
                </a:solidFill>
                <a:latin typeface="Yu Gothic" panose="020B0400000000000000" pitchFamily="34" charset="-128"/>
                <a:ea typeface="Yu Gothic" panose="020B0400000000000000" pitchFamily="34" charset="-128"/>
              </a:rPr>
              <a:t>□□□□□■■■■■</a:t>
            </a:r>
          </a:p>
        </p:txBody>
      </p:sp>
      <p:sp>
        <p:nvSpPr>
          <p:cNvPr id="7" name="正方形/長方形 6">
            <a:extLst>
              <a:ext uri="{FF2B5EF4-FFF2-40B4-BE49-F238E27FC236}">
                <a16:creationId xmlns:a16="http://schemas.microsoft.com/office/drawing/2014/main" id="{F7C09E09-4923-6849-9DC0-C805F44E22FE}"/>
              </a:ext>
            </a:extLst>
          </p:cNvPr>
          <p:cNvSpPr/>
          <p:nvPr/>
        </p:nvSpPr>
        <p:spPr>
          <a:xfrm>
            <a:off x="0" y="-1537322"/>
            <a:ext cx="6743700" cy="131437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C1C3A836-0976-A64C-B16F-45305A7EBD1F}"/>
              </a:ext>
            </a:extLst>
          </p:cNvPr>
          <p:cNvSpPr txBox="1"/>
          <p:nvPr/>
        </p:nvSpPr>
        <p:spPr>
          <a:xfrm>
            <a:off x="4217355" y="-1316229"/>
            <a:ext cx="2430683" cy="954107"/>
          </a:xfrm>
          <a:prstGeom prst="rect">
            <a:avLst/>
          </a:prstGeom>
          <a:noFill/>
        </p:spPr>
        <p:txBody>
          <a:bodyPr wrap="square" rtlCol="0">
            <a:spAutoFit/>
          </a:bodyPr>
          <a:lstStyle/>
          <a:p>
            <a:r>
              <a:rPr kumimoji="1" lang="ja-JP" altLang="en-US" sz="1400">
                <a:latin typeface="Yu Gothic" panose="020B0400000000000000" pitchFamily="34" charset="-128"/>
                <a:ea typeface="Yu Gothic" panose="020B0400000000000000" pitchFamily="34" charset="-128"/>
              </a:rPr>
              <a:t>←</a:t>
            </a:r>
            <a:endParaRPr kumimoji="1" lang="en-US" altLang="ja-JP" sz="1400">
              <a:latin typeface="Yu Gothic" panose="020B0400000000000000" pitchFamily="34" charset="-128"/>
              <a:ea typeface="Yu Gothic" panose="020B0400000000000000" pitchFamily="34" charset="-128"/>
            </a:endParaRPr>
          </a:p>
          <a:p>
            <a:r>
              <a:rPr kumimoji="1" lang="en-US" altLang="ja-JP" sz="1400">
                <a:latin typeface="Yu Gothic" panose="020B0400000000000000" pitchFamily="34" charset="-128"/>
                <a:ea typeface="Yu Gothic" panose="020B0400000000000000" pitchFamily="34" charset="-128"/>
              </a:rPr>
              <a:t>RICHELLE</a:t>
            </a:r>
            <a:r>
              <a:rPr kumimoji="1" lang="ja-JP" altLang="en-US" sz="1400">
                <a:latin typeface="Yu Gothic" panose="020B0400000000000000" pitchFamily="34" charset="-128"/>
                <a:ea typeface="Yu Gothic" panose="020B0400000000000000" pitchFamily="34" charset="-128"/>
              </a:rPr>
              <a:t>、</a:t>
            </a:r>
            <a:r>
              <a:rPr kumimoji="1" lang="en-US" altLang="ja-JP" sz="1400">
                <a:latin typeface="Yu Gothic" panose="020B0400000000000000" pitchFamily="34" charset="-128"/>
                <a:ea typeface="Yu Gothic" panose="020B0400000000000000" pitchFamily="34" charset="-128"/>
              </a:rPr>
              <a:t>SPAGE</a:t>
            </a:r>
            <a:r>
              <a:rPr kumimoji="1" lang="ja-JP" altLang="en-US" sz="1400">
                <a:latin typeface="Yu Gothic" panose="020B0400000000000000" pitchFamily="34" charset="-128"/>
                <a:ea typeface="Yu Gothic" panose="020B0400000000000000" pitchFamily="34" charset="-128"/>
              </a:rPr>
              <a:t>に限り、商品名にロゴ使用可。</a:t>
            </a:r>
            <a:endParaRPr kumimoji="1" lang="en-US" altLang="ja-JP" sz="1400">
              <a:latin typeface="Yu Gothic" panose="020B0400000000000000" pitchFamily="34" charset="-128"/>
              <a:ea typeface="Yu Gothic" panose="020B0400000000000000" pitchFamily="34" charset="-128"/>
            </a:endParaRPr>
          </a:p>
          <a:p>
            <a:r>
              <a:rPr kumimoji="1" lang="en-US" altLang="ja-JP" sz="1400">
                <a:solidFill>
                  <a:srgbClr val="D95000"/>
                </a:solidFill>
                <a:latin typeface="Yu Gothic" panose="020B0400000000000000" pitchFamily="34" charset="-128"/>
                <a:ea typeface="Yu Gothic" panose="020B0400000000000000" pitchFamily="34" charset="-128"/>
              </a:rPr>
              <a:t>※</a:t>
            </a:r>
            <a:r>
              <a:rPr kumimoji="1" lang="ja-JP" altLang="en-US" sz="1400">
                <a:solidFill>
                  <a:srgbClr val="D95000"/>
                </a:solidFill>
                <a:latin typeface="Yu Gothic" panose="020B0400000000000000" pitchFamily="34" charset="-128"/>
                <a:ea typeface="Yu Gothic" panose="020B0400000000000000" pitchFamily="34" charset="-128"/>
              </a:rPr>
              <a:t>サイズ変更不可</a:t>
            </a:r>
            <a:endParaRPr kumimoji="1" lang="en-US" altLang="ja-JP" sz="1400">
              <a:solidFill>
                <a:srgbClr val="D95000"/>
              </a:solidFill>
              <a:latin typeface="Yu Gothic" panose="020B0400000000000000" pitchFamily="34" charset="-128"/>
              <a:ea typeface="Yu Gothic" panose="020B0400000000000000" pitchFamily="34" charset="-128"/>
            </a:endParaRPr>
          </a:p>
        </p:txBody>
      </p:sp>
      <p:pic>
        <p:nvPicPr>
          <p:cNvPr id="18" name="図 17">
            <a:extLst>
              <a:ext uri="{FF2B5EF4-FFF2-40B4-BE49-F238E27FC236}">
                <a16:creationId xmlns:a16="http://schemas.microsoft.com/office/drawing/2014/main" id="{CEA7FDF2-509E-D640-BA9C-AAFBDC6D8184}"/>
              </a:ext>
            </a:extLst>
          </p:cNvPr>
          <p:cNvPicPr>
            <a:picLocks noChangeAspect="1"/>
          </p:cNvPicPr>
          <p:nvPr/>
        </p:nvPicPr>
        <p:blipFill>
          <a:blip r:embed="rId3"/>
          <a:stretch>
            <a:fillRect/>
          </a:stretch>
        </p:blipFill>
        <p:spPr>
          <a:xfrm>
            <a:off x="1813789" y="-978818"/>
            <a:ext cx="1827954" cy="720000"/>
          </a:xfrm>
          <a:prstGeom prst="rect">
            <a:avLst/>
          </a:prstGeom>
        </p:spPr>
      </p:pic>
      <p:sp>
        <p:nvSpPr>
          <p:cNvPr id="19" name="Text Box 1039">
            <a:extLst>
              <a:ext uri="{FF2B5EF4-FFF2-40B4-BE49-F238E27FC236}">
                <a16:creationId xmlns:a16="http://schemas.microsoft.com/office/drawing/2014/main" id="{672CEE98-B33C-5A4E-BEC5-A58DCFAF748E}"/>
              </a:ext>
            </a:extLst>
          </p:cNvPr>
          <p:cNvSpPr txBox="1">
            <a:spLocks noChangeArrowheads="1"/>
          </p:cNvSpPr>
          <p:nvPr/>
        </p:nvSpPr>
        <p:spPr bwMode="auto">
          <a:xfrm>
            <a:off x="174625" y="-645730"/>
            <a:ext cx="166712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システムバスルーム </a:t>
            </a:r>
          </a:p>
        </p:txBody>
      </p:sp>
      <p:pic>
        <p:nvPicPr>
          <p:cNvPr id="22" name="図 21">
            <a:extLst>
              <a:ext uri="{FF2B5EF4-FFF2-40B4-BE49-F238E27FC236}">
                <a16:creationId xmlns:a16="http://schemas.microsoft.com/office/drawing/2014/main" id="{626324B6-8641-EF47-A1C4-D59A733D816E}"/>
              </a:ext>
            </a:extLst>
          </p:cNvPr>
          <p:cNvPicPr>
            <a:picLocks noChangeAspect="1"/>
          </p:cNvPicPr>
          <p:nvPr/>
        </p:nvPicPr>
        <p:blipFill>
          <a:blip r:embed="rId4"/>
          <a:stretch>
            <a:fillRect/>
          </a:stretch>
        </p:blipFill>
        <p:spPr>
          <a:xfrm>
            <a:off x="1865345" y="-1319626"/>
            <a:ext cx="2148007" cy="288000"/>
          </a:xfrm>
          <a:prstGeom prst="rect">
            <a:avLst/>
          </a:prstGeom>
        </p:spPr>
      </p:pic>
      <p:sp>
        <p:nvSpPr>
          <p:cNvPr id="23" name="Text Box 1039">
            <a:extLst>
              <a:ext uri="{FF2B5EF4-FFF2-40B4-BE49-F238E27FC236}">
                <a16:creationId xmlns:a16="http://schemas.microsoft.com/office/drawing/2014/main" id="{E6732C8D-6A54-AB47-8FDA-70981FEAB5BC}"/>
              </a:ext>
            </a:extLst>
          </p:cNvPr>
          <p:cNvSpPr txBox="1">
            <a:spLocks noChangeArrowheads="1"/>
          </p:cNvSpPr>
          <p:nvPr/>
        </p:nvSpPr>
        <p:spPr bwMode="auto">
          <a:xfrm>
            <a:off x="174625" y="-1207070"/>
            <a:ext cx="143629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a:solidFill>
                  <a:schemeClr val="bg1"/>
                </a:solidFill>
                <a:latin typeface="Yu Gothic" panose="020B0400000000000000" pitchFamily="34" charset="-128"/>
                <a:ea typeface="Yu Gothic" panose="020B0400000000000000" pitchFamily="34" charset="-128"/>
              </a:rPr>
              <a:t>システムキッチン</a:t>
            </a:r>
          </a:p>
        </p:txBody>
      </p:sp>
      <p:sp>
        <p:nvSpPr>
          <p:cNvPr id="16" name="正方形/長方形 11">
            <a:extLst>
              <a:ext uri="{FF2B5EF4-FFF2-40B4-BE49-F238E27FC236}">
                <a16:creationId xmlns:a16="http://schemas.microsoft.com/office/drawing/2014/main" id="{5E86A849-502D-4C0B-9601-3F718BDB5719}"/>
              </a:ext>
            </a:extLst>
          </p:cNvPr>
          <p:cNvSpPr>
            <a:spLocks noChangeArrowheads="1"/>
          </p:cNvSpPr>
          <p:nvPr/>
        </p:nvSpPr>
        <p:spPr bwMode="auto">
          <a:xfrm>
            <a:off x="174625" y="1257104"/>
            <a:ext cx="10582536" cy="524472"/>
          </a:xfrm>
          <a:prstGeom prst="rect">
            <a:avLst/>
          </a:prstGeom>
          <a:noFill/>
          <a:ln>
            <a:noFill/>
          </a:ln>
        </p:spPr>
        <p:txBody>
          <a:bodyPr wrap="square" lIns="0" tIns="0" rIns="0" bIns="0" anchor="ctr">
            <a:no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0" fontAlgn="base" latinLnBrk="0" hangingPunct="0">
              <a:lnSpc>
                <a:spcPct val="11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effectLst/>
              <a:uLnTx/>
              <a:uFillTx/>
              <a:latin typeface="HGS創英角ｺﾞｼｯｸUB" panose="020B0A00000000000000" pitchFamily="50" charset="-128"/>
              <a:ea typeface="HGS創英角ｺﾞｼｯｸUB" panose="020B0A00000000000000" pitchFamily="50" charset="-128"/>
            </a:endParaRPr>
          </a:p>
        </p:txBody>
      </p:sp>
      <p:sp>
        <p:nvSpPr>
          <p:cNvPr id="17" name="正方形/長方形 103">
            <a:extLst>
              <a:ext uri="{FF2B5EF4-FFF2-40B4-BE49-F238E27FC236}">
                <a16:creationId xmlns:a16="http://schemas.microsoft.com/office/drawing/2014/main" id="{C5ED94B2-FC55-43C0-80CD-506BD272EE9E}"/>
              </a:ext>
            </a:extLst>
          </p:cNvPr>
          <p:cNvSpPr>
            <a:spLocks noChangeArrowheads="1"/>
          </p:cNvSpPr>
          <p:nvPr/>
        </p:nvSpPr>
        <p:spPr bwMode="auto">
          <a:xfrm>
            <a:off x="5128895" y="1386796"/>
            <a:ext cx="5102225" cy="124586"/>
          </a:xfrm>
          <a:prstGeom prst="rect">
            <a:avLst/>
          </a:prstGeom>
          <a:noFill/>
          <a:ln>
            <a:noFill/>
          </a:ln>
        </p:spPr>
        <p:txBody>
          <a:bodyPr lIns="0" tIns="0" rIns="0" bIns="0">
            <a:spAutoFit/>
          </a:bodyPr>
          <a:lstStyle/>
          <a:p>
            <a:pPr algn="just">
              <a:lnSpc>
                <a:spcPts val="10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一般のドアに比べて、一歩下がる動作がなく、立ち位置の移動が少ない為、高齢者の方に特におすすめです。</a:t>
            </a:r>
            <a:endParaRPr lang="en-US" altLang="ja-JP" sz="800" spc="10" dirty="0">
              <a:solidFill>
                <a:srgbClr val="535353"/>
              </a:solidFill>
              <a:latin typeface="游ゴシック" panose="020B0400000000000000" pitchFamily="50" charset="-128"/>
              <a:ea typeface="游ゴシック" panose="020B0400000000000000" pitchFamily="50" charset="-128"/>
            </a:endParaRPr>
          </a:p>
        </p:txBody>
      </p:sp>
      <p:sp>
        <p:nvSpPr>
          <p:cNvPr id="20" name="正方形/長方形 103">
            <a:extLst>
              <a:ext uri="{FF2B5EF4-FFF2-40B4-BE49-F238E27FC236}">
                <a16:creationId xmlns:a16="http://schemas.microsoft.com/office/drawing/2014/main" id="{726C2716-A2CD-4BF7-A1F3-DB67BA9E8FB0}"/>
              </a:ext>
            </a:extLst>
          </p:cNvPr>
          <p:cNvSpPr>
            <a:spLocks noChangeArrowheads="1"/>
          </p:cNvSpPr>
          <p:nvPr/>
        </p:nvSpPr>
        <p:spPr bwMode="auto">
          <a:xfrm>
            <a:off x="5113020" y="3300660"/>
            <a:ext cx="4433887" cy="275268"/>
          </a:xfrm>
          <a:prstGeom prst="rect">
            <a:avLst/>
          </a:prstGeom>
          <a:noFill/>
          <a:ln>
            <a:noFill/>
          </a:ln>
        </p:spPr>
        <p:txBody>
          <a:bodyPr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デザイン性のある折れ戸がなく諦めていた方、ドア同士の干渉を解決したい方などへ</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狭い廊下や階段そばのドア設置等、開閉スペースが小さい連動中折れドアが解決します。</a:t>
            </a:r>
          </a:p>
        </p:txBody>
      </p:sp>
      <p:sp>
        <p:nvSpPr>
          <p:cNvPr id="21" name="object 14">
            <a:extLst>
              <a:ext uri="{FF2B5EF4-FFF2-40B4-BE49-F238E27FC236}">
                <a16:creationId xmlns:a16="http://schemas.microsoft.com/office/drawing/2014/main" id="{50E870DC-C74F-43A3-87B7-D778EFDE212E}"/>
              </a:ext>
            </a:extLst>
          </p:cNvPr>
          <p:cNvSpPr>
            <a:spLocks/>
          </p:cNvSpPr>
          <p:nvPr/>
        </p:nvSpPr>
        <p:spPr bwMode="auto">
          <a:xfrm>
            <a:off x="5059045" y="1324255"/>
            <a:ext cx="5381625" cy="58737"/>
          </a:xfrm>
          <a:custGeom>
            <a:avLst/>
            <a:gdLst>
              <a:gd name="T0" fmla="*/ 0 w 8280400"/>
              <a:gd name="T1" fmla="*/ 0 h 45719"/>
              <a:gd name="T2" fmla="*/ 1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25" name="object 79">
            <a:extLst>
              <a:ext uri="{FF2B5EF4-FFF2-40B4-BE49-F238E27FC236}">
                <a16:creationId xmlns:a16="http://schemas.microsoft.com/office/drawing/2014/main" id="{A396F45C-3CD5-4F13-872E-11C271E93D3E}"/>
              </a:ext>
            </a:extLst>
          </p:cNvPr>
          <p:cNvSpPr txBox="1">
            <a:spLocks noChangeArrowheads="1"/>
          </p:cNvSpPr>
          <p:nvPr/>
        </p:nvSpPr>
        <p:spPr bwMode="auto">
          <a:xfrm>
            <a:off x="5128895" y="2852836"/>
            <a:ext cx="4995862" cy="430212"/>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02</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デザインもしっかり。スペース取れない場所へ</a:t>
            </a:r>
            <a:endPar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sp>
        <p:nvSpPr>
          <p:cNvPr id="26" name="object 14">
            <a:extLst>
              <a:ext uri="{FF2B5EF4-FFF2-40B4-BE49-F238E27FC236}">
                <a16:creationId xmlns:a16="http://schemas.microsoft.com/office/drawing/2014/main" id="{8167AB8E-B602-4255-95AD-A6EE877F4AC2}"/>
              </a:ext>
            </a:extLst>
          </p:cNvPr>
          <p:cNvSpPr>
            <a:spLocks/>
          </p:cNvSpPr>
          <p:nvPr/>
        </p:nvSpPr>
        <p:spPr bwMode="auto">
          <a:xfrm>
            <a:off x="5059045" y="3238598"/>
            <a:ext cx="5424487" cy="55563"/>
          </a:xfrm>
          <a:custGeom>
            <a:avLst/>
            <a:gdLst>
              <a:gd name="T0" fmla="*/ 0 w 8280400"/>
              <a:gd name="T1" fmla="*/ 0 h 65324"/>
              <a:gd name="T2" fmla="*/ 1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27" name="object 79">
            <a:extLst>
              <a:ext uri="{FF2B5EF4-FFF2-40B4-BE49-F238E27FC236}">
                <a16:creationId xmlns:a16="http://schemas.microsoft.com/office/drawing/2014/main" id="{33736D6D-B258-4F0B-A8F9-83B0BEA09B15}"/>
              </a:ext>
            </a:extLst>
          </p:cNvPr>
          <p:cNvSpPr txBox="1">
            <a:spLocks noChangeArrowheads="1"/>
          </p:cNvSpPr>
          <p:nvPr/>
        </p:nvSpPr>
        <p:spPr bwMode="auto">
          <a:xfrm>
            <a:off x="5116195" y="905155"/>
            <a:ext cx="5353050" cy="431800"/>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01</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高齢者のお住まいや将来の高齢化対策として  </a:t>
            </a:r>
            <a:endParaRPr lang="ja-JP" altLang="ja-JP"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pic>
        <p:nvPicPr>
          <p:cNvPr id="28" name="図 10">
            <a:extLst>
              <a:ext uri="{FF2B5EF4-FFF2-40B4-BE49-F238E27FC236}">
                <a16:creationId xmlns:a16="http://schemas.microsoft.com/office/drawing/2014/main" id="{831DB6D1-C455-42CD-B620-2019F24E44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4107" y="1635405"/>
            <a:ext cx="1100138"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図 12">
            <a:extLst>
              <a:ext uri="{FF2B5EF4-FFF2-40B4-BE49-F238E27FC236}">
                <a16:creationId xmlns:a16="http://schemas.microsoft.com/office/drawing/2014/main" id="{F415A1D9-D4FB-4650-AFF0-6F01E2FC12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5882" y="1659217"/>
            <a:ext cx="1027113"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図 17">
            <a:extLst>
              <a:ext uri="{FF2B5EF4-FFF2-40B4-BE49-F238E27FC236}">
                <a16:creationId xmlns:a16="http://schemas.microsoft.com/office/drawing/2014/main" id="{E2F773D6-595C-46CA-8A6E-C49C4FD6ABF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0970" y="1571905"/>
            <a:ext cx="863600"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図 18">
            <a:extLst>
              <a:ext uri="{FF2B5EF4-FFF2-40B4-BE49-F238E27FC236}">
                <a16:creationId xmlns:a16="http://schemas.microsoft.com/office/drawing/2014/main" id="{FB65E999-3169-4F01-A585-35AABAD6E31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2345" y="4213472"/>
            <a:ext cx="103028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図 20">
            <a:extLst>
              <a:ext uri="{FF2B5EF4-FFF2-40B4-BE49-F238E27FC236}">
                <a16:creationId xmlns:a16="http://schemas.microsoft.com/office/drawing/2014/main" id="{FF65BBC2-7105-42F9-9021-49E878FCE1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15020" y="4192835"/>
            <a:ext cx="9858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図 22">
            <a:extLst>
              <a:ext uri="{FF2B5EF4-FFF2-40B4-BE49-F238E27FC236}">
                <a16:creationId xmlns:a16="http://schemas.microsoft.com/office/drawing/2014/main" id="{222312DD-80FE-48A3-B64E-28CDFE00E5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54320" y="3603872"/>
            <a:ext cx="755650"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図 23">
            <a:extLst>
              <a:ext uri="{FF2B5EF4-FFF2-40B4-BE49-F238E27FC236}">
                <a16:creationId xmlns:a16="http://schemas.microsoft.com/office/drawing/2014/main" id="{E10DF372-11B5-403B-B472-4BA7B7F19A6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10157" y="3586410"/>
            <a:ext cx="738188" cy="117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図 3140">
            <a:extLst>
              <a:ext uri="{FF2B5EF4-FFF2-40B4-BE49-F238E27FC236}">
                <a16:creationId xmlns:a16="http://schemas.microsoft.com/office/drawing/2014/main" id="{447DF9FE-6EE0-46B8-B513-5BE550BA9A9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95557" y="5628046"/>
            <a:ext cx="154146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正方形/長方形 103">
            <a:extLst>
              <a:ext uri="{FF2B5EF4-FFF2-40B4-BE49-F238E27FC236}">
                <a16:creationId xmlns:a16="http://schemas.microsoft.com/office/drawing/2014/main" id="{7D472B57-91B0-44C3-B6CC-C1B1850014FC}"/>
              </a:ext>
            </a:extLst>
          </p:cNvPr>
          <p:cNvSpPr>
            <a:spLocks noChangeArrowheads="1"/>
          </p:cNvSpPr>
          <p:nvPr/>
        </p:nvSpPr>
        <p:spPr bwMode="auto">
          <a:xfrm>
            <a:off x="5117782" y="5303237"/>
            <a:ext cx="5365750" cy="275781"/>
          </a:xfrm>
          <a:prstGeom prst="rect">
            <a:avLst/>
          </a:prstGeom>
          <a:noFill/>
          <a:ln>
            <a:noFill/>
          </a:ln>
        </p:spPr>
        <p:txBody>
          <a:bodyPr wrap="square"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片引き戸で有効開口が取れない場合も連動折れドアの設置でしっかりとれるケースもあります。</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中折れドアと違いアウトセット方式の為、内側干渉がありません。内部側を有効に活用できるメリットがあります。</a:t>
            </a:r>
          </a:p>
        </p:txBody>
      </p:sp>
      <p:sp>
        <p:nvSpPr>
          <p:cNvPr id="38" name="object 79">
            <a:extLst>
              <a:ext uri="{FF2B5EF4-FFF2-40B4-BE49-F238E27FC236}">
                <a16:creationId xmlns:a16="http://schemas.microsoft.com/office/drawing/2014/main" id="{46417133-162F-4536-BE18-3564909A6551}"/>
              </a:ext>
            </a:extLst>
          </p:cNvPr>
          <p:cNvSpPr txBox="1">
            <a:spLocks noChangeArrowheads="1"/>
          </p:cNvSpPr>
          <p:nvPr/>
        </p:nvSpPr>
        <p:spPr bwMode="auto">
          <a:xfrm>
            <a:off x="5133657" y="4864459"/>
            <a:ext cx="5540375" cy="431800"/>
          </a:xfrm>
          <a:prstGeom prst="rect">
            <a:avLst/>
          </a:prstGeom>
          <a:noFill/>
          <a:ln>
            <a:noFill/>
          </a:ln>
        </p:spPr>
        <p:txBody>
          <a:bodyPr lIns="0" tIns="0" rIns="0" bIns="0">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defRPr/>
            </a:pPr>
            <a:r>
              <a:rPr lang="en-US" altLang="ja-JP" sz="2800" dirty="0">
                <a:solidFill>
                  <a:schemeClr val="tx1">
                    <a:lumMod val="75000"/>
                    <a:lumOff val="25000"/>
                  </a:schemeClr>
                </a:solidFill>
                <a:latin typeface="游ゴシック" panose="020B0400000000000000" pitchFamily="50" charset="-128"/>
                <a:ea typeface="游ゴシック" panose="020B0400000000000000" pitchFamily="50" charset="-128"/>
              </a:rPr>
              <a:t>03</a:t>
            </a:r>
            <a:r>
              <a:rPr lang="ja-JP" altLang="en-US" sz="2800"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rPr>
              <a:t>片引き戸や中折れドアとは違ったメリットあり</a:t>
            </a:r>
            <a:endParaRPr lang="ja-JP" altLang="en-US" sz="1600" dirty="0">
              <a:solidFill>
                <a:schemeClr val="tx1">
                  <a:lumMod val="75000"/>
                  <a:lumOff val="25000"/>
                </a:schemeClr>
              </a:solidFill>
              <a:latin typeface="游ゴシック" panose="020B0400000000000000" pitchFamily="50" charset="-128"/>
              <a:ea typeface="游ゴシック" panose="020B0400000000000000" pitchFamily="50" charset="-128"/>
              <a:cs typeface="KozMinPro-Heavy" pitchFamily="18" charset="-128"/>
            </a:endParaRPr>
          </a:p>
        </p:txBody>
      </p:sp>
      <p:sp>
        <p:nvSpPr>
          <p:cNvPr id="39" name="object 14">
            <a:extLst>
              <a:ext uri="{FF2B5EF4-FFF2-40B4-BE49-F238E27FC236}">
                <a16:creationId xmlns:a16="http://schemas.microsoft.com/office/drawing/2014/main" id="{ECDD91F9-D768-48CA-B282-1F3701597E0D}"/>
              </a:ext>
            </a:extLst>
          </p:cNvPr>
          <p:cNvSpPr>
            <a:spLocks/>
          </p:cNvSpPr>
          <p:nvPr/>
        </p:nvSpPr>
        <p:spPr bwMode="auto">
          <a:xfrm>
            <a:off x="5047932" y="5251809"/>
            <a:ext cx="5424488" cy="55562"/>
          </a:xfrm>
          <a:custGeom>
            <a:avLst/>
            <a:gdLst>
              <a:gd name="T0" fmla="*/ 0 w 8280400"/>
              <a:gd name="T1" fmla="*/ 0 h 65324"/>
              <a:gd name="T2" fmla="*/ 1 w 8280400"/>
              <a:gd name="T3" fmla="*/ 0 h 65324"/>
              <a:gd name="T4" fmla="*/ 0 60000 65536"/>
              <a:gd name="T5" fmla="*/ 0 60000 65536"/>
              <a:gd name="T6" fmla="*/ 0 w 8280400"/>
              <a:gd name="T7" fmla="*/ 0 h 65324"/>
              <a:gd name="T8" fmla="*/ 8280400 w 8280400"/>
              <a:gd name="T9" fmla="*/ 0 h 65324"/>
            </a:gdLst>
            <a:ahLst/>
            <a:cxnLst>
              <a:cxn ang="T4">
                <a:pos x="T0" y="T1"/>
              </a:cxn>
              <a:cxn ang="T5">
                <a:pos x="T2" y="T3"/>
              </a:cxn>
            </a:cxnLst>
            <a:rect l="T6" t="T7" r="T8" b="T9"/>
            <a:pathLst>
              <a:path w="8280400" h="65324">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latin typeface="Yu Gothic Medium" panose="020B0500000000000000" pitchFamily="50" charset="-128"/>
              <a:ea typeface="Yu Gothic Medium" panose="020B0500000000000000" pitchFamily="50" charset="-128"/>
            </a:endParaRPr>
          </a:p>
        </p:txBody>
      </p:sp>
      <p:sp>
        <p:nvSpPr>
          <p:cNvPr id="40" name="二等辺三角形 39">
            <a:extLst>
              <a:ext uri="{FF2B5EF4-FFF2-40B4-BE49-F238E27FC236}">
                <a16:creationId xmlns:a16="http://schemas.microsoft.com/office/drawing/2014/main" id="{9D543433-1652-48AF-8018-629CEF1308BA}"/>
              </a:ext>
            </a:extLst>
          </p:cNvPr>
          <p:cNvSpPr/>
          <p:nvPr/>
        </p:nvSpPr>
        <p:spPr>
          <a:xfrm rot="5400000">
            <a:off x="7242651" y="2315649"/>
            <a:ext cx="365125" cy="15398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42" name="二等辺三角形 41">
            <a:extLst>
              <a:ext uri="{FF2B5EF4-FFF2-40B4-BE49-F238E27FC236}">
                <a16:creationId xmlns:a16="http://schemas.microsoft.com/office/drawing/2014/main" id="{86C2D90C-4CBD-446F-8BDF-28519DDC6806}"/>
              </a:ext>
            </a:extLst>
          </p:cNvPr>
          <p:cNvSpPr/>
          <p:nvPr/>
        </p:nvSpPr>
        <p:spPr>
          <a:xfrm rot="5400000">
            <a:off x="7279163" y="4136479"/>
            <a:ext cx="365125" cy="15398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43" name="二等辺三角形 42">
            <a:extLst>
              <a:ext uri="{FF2B5EF4-FFF2-40B4-BE49-F238E27FC236}">
                <a16:creationId xmlns:a16="http://schemas.microsoft.com/office/drawing/2014/main" id="{956065E2-5B66-4381-84A5-F8EBAC74F2F5}"/>
              </a:ext>
            </a:extLst>
          </p:cNvPr>
          <p:cNvSpPr/>
          <p:nvPr/>
        </p:nvSpPr>
        <p:spPr>
          <a:xfrm rot="20516200">
            <a:off x="9105582" y="3716436"/>
            <a:ext cx="423863" cy="17462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sp>
        <p:nvSpPr>
          <p:cNvPr id="44" name="テキスト ボックス 205">
            <a:extLst>
              <a:ext uri="{FF2B5EF4-FFF2-40B4-BE49-F238E27FC236}">
                <a16:creationId xmlns:a16="http://schemas.microsoft.com/office/drawing/2014/main" id="{9D317581-56BA-401B-984A-639558BFEB6E}"/>
              </a:ext>
            </a:extLst>
          </p:cNvPr>
          <p:cNvSpPr txBox="1">
            <a:spLocks noChangeArrowheads="1"/>
          </p:cNvSpPr>
          <p:nvPr/>
        </p:nvSpPr>
        <p:spPr bwMode="auto">
          <a:xfrm rot="20450683">
            <a:off x="9056370" y="1779046"/>
            <a:ext cx="1527175"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a:solidFill>
                  <a:srgbClr val="003399"/>
                </a:solidFill>
                <a:latin typeface="游ゴシック" panose="020B0400000000000000" pitchFamily="50" charset="-128"/>
                <a:ea typeface="游ゴシック" panose="020B0400000000000000" pitchFamily="50" charset="-128"/>
                <a:cs typeface="ShinGoPro-Regular"/>
              </a:rPr>
              <a:t>立ち位置の移動が、</a:t>
            </a:r>
            <a:endParaRPr lang="en-US" altLang="ja-JP" sz="900" b="1">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a:solidFill>
                  <a:srgbClr val="003399"/>
                </a:solidFill>
                <a:latin typeface="游ゴシック" panose="020B0400000000000000" pitchFamily="50" charset="-128"/>
                <a:ea typeface="游ゴシック" panose="020B0400000000000000" pitchFamily="50" charset="-128"/>
                <a:cs typeface="ShinGoPro-Regular"/>
              </a:rPr>
              <a:t>小さいので開閉ラクラク</a:t>
            </a:r>
            <a:endParaRPr lang="en-US" altLang="ja-JP" sz="900" b="1">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45" name="直線コネクタ 44">
            <a:extLst>
              <a:ext uri="{FF2B5EF4-FFF2-40B4-BE49-F238E27FC236}">
                <a16:creationId xmlns:a16="http://schemas.microsoft.com/office/drawing/2014/main" id="{BFF0EC4A-D886-4FDE-9158-B8893749E1CE}"/>
              </a:ext>
            </a:extLst>
          </p:cNvPr>
          <p:cNvCxnSpPr>
            <a:cxnSpLocks/>
          </p:cNvCxnSpPr>
          <p:nvPr/>
        </p:nvCxnSpPr>
        <p:spPr>
          <a:xfrm flipV="1">
            <a:off x="8994457" y="1560462"/>
            <a:ext cx="1076325" cy="42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AC6E17BB-3FF1-49FE-914F-D77DDBD1FF60}"/>
              </a:ext>
            </a:extLst>
          </p:cNvPr>
          <p:cNvCxnSpPr>
            <a:cxnSpLocks/>
          </p:cNvCxnSpPr>
          <p:nvPr/>
        </p:nvCxnSpPr>
        <p:spPr>
          <a:xfrm flipV="1">
            <a:off x="9064307" y="2112912"/>
            <a:ext cx="1246188" cy="26193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テキスト ボックス 213">
            <a:extLst>
              <a:ext uri="{FF2B5EF4-FFF2-40B4-BE49-F238E27FC236}">
                <a16:creationId xmlns:a16="http://schemas.microsoft.com/office/drawing/2014/main" id="{8EFA07F6-EAC0-4199-9281-ABD3221FA18C}"/>
              </a:ext>
            </a:extLst>
          </p:cNvPr>
          <p:cNvSpPr txBox="1">
            <a:spLocks noChangeArrowheads="1"/>
          </p:cNvSpPr>
          <p:nvPr/>
        </p:nvSpPr>
        <p:spPr bwMode="auto">
          <a:xfrm rot="20450683">
            <a:off x="9050020" y="3523048"/>
            <a:ext cx="1527175"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開閉スペースが小さく</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ドアの干渉解消</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48" name="直線コネクタ 47">
            <a:extLst>
              <a:ext uri="{FF2B5EF4-FFF2-40B4-BE49-F238E27FC236}">
                <a16:creationId xmlns:a16="http://schemas.microsoft.com/office/drawing/2014/main" id="{D5F98617-8E13-4D95-B203-9FDC298ADB74}"/>
              </a:ext>
            </a:extLst>
          </p:cNvPr>
          <p:cNvCxnSpPr>
            <a:cxnSpLocks/>
          </p:cNvCxnSpPr>
          <p:nvPr/>
        </p:nvCxnSpPr>
        <p:spPr>
          <a:xfrm flipV="1">
            <a:off x="8988107" y="3313509"/>
            <a:ext cx="1090613" cy="4302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62ABD0B8-D897-4DAF-BADC-A8D5F86D5679}"/>
              </a:ext>
            </a:extLst>
          </p:cNvPr>
          <p:cNvCxnSpPr>
            <a:cxnSpLocks/>
          </p:cNvCxnSpPr>
          <p:nvPr/>
        </p:nvCxnSpPr>
        <p:spPr>
          <a:xfrm flipV="1">
            <a:off x="9057957" y="3867546"/>
            <a:ext cx="1246188" cy="26193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0" name="テキスト ボックス 218">
            <a:extLst>
              <a:ext uri="{FF2B5EF4-FFF2-40B4-BE49-F238E27FC236}">
                <a16:creationId xmlns:a16="http://schemas.microsoft.com/office/drawing/2014/main" id="{74178669-EE06-4B22-9C2F-8034C9B20D94}"/>
              </a:ext>
            </a:extLst>
          </p:cNvPr>
          <p:cNvSpPr txBox="1">
            <a:spLocks noChangeArrowheads="1"/>
          </p:cNvSpPr>
          <p:nvPr/>
        </p:nvSpPr>
        <p:spPr bwMode="auto">
          <a:xfrm rot="20450683">
            <a:off x="9005570" y="5845176"/>
            <a:ext cx="1528762" cy="27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有効開口がしっかりとれる。</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a:p>
            <a:pPr eaLnBrk="1" hangingPunct="1">
              <a:lnSpc>
                <a:spcPts val="1100"/>
              </a:lnSpc>
            </a:pPr>
            <a:r>
              <a:rPr lang="ja-JP" altLang="en-US" sz="900" b="1" dirty="0">
                <a:solidFill>
                  <a:srgbClr val="003399"/>
                </a:solidFill>
                <a:latin typeface="游ゴシック" panose="020B0400000000000000" pitchFamily="50" charset="-128"/>
                <a:ea typeface="游ゴシック" panose="020B0400000000000000" pitchFamily="50" charset="-128"/>
                <a:cs typeface="ShinGoPro-Regular"/>
              </a:rPr>
              <a:t>内側もしっかり活用可能。</a:t>
            </a:r>
            <a:endParaRPr lang="en-US" altLang="ja-JP" sz="900" b="1" dirty="0">
              <a:solidFill>
                <a:srgbClr val="003399"/>
              </a:solidFill>
              <a:latin typeface="游ゴシック" panose="020B0400000000000000" pitchFamily="50" charset="-128"/>
              <a:ea typeface="游ゴシック" panose="020B0400000000000000" pitchFamily="50" charset="-128"/>
              <a:cs typeface="ShinGoPro-Regular"/>
            </a:endParaRPr>
          </a:p>
        </p:txBody>
      </p:sp>
      <p:cxnSp>
        <p:nvCxnSpPr>
          <p:cNvPr id="51" name="直線コネクタ 50">
            <a:extLst>
              <a:ext uri="{FF2B5EF4-FFF2-40B4-BE49-F238E27FC236}">
                <a16:creationId xmlns:a16="http://schemas.microsoft.com/office/drawing/2014/main" id="{E99F6F7D-E2E2-4BDE-A097-8AFC08893190}"/>
              </a:ext>
            </a:extLst>
          </p:cNvPr>
          <p:cNvCxnSpPr>
            <a:cxnSpLocks/>
          </p:cNvCxnSpPr>
          <p:nvPr/>
        </p:nvCxnSpPr>
        <p:spPr>
          <a:xfrm flipV="1">
            <a:off x="9013507" y="5598331"/>
            <a:ext cx="1090613" cy="4302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71033C59-585B-4B57-9AAB-06BDED1BF6B0}"/>
              </a:ext>
            </a:extLst>
          </p:cNvPr>
          <p:cNvCxnSpPr>
            <a:cxnSpLocks/>
          </p:cNvCxnSpPr>
          <p:nvPr/>
        </p:nvCxnSpPr>
        <p:spPr>
          <a:xfrm flipV="1">
            <a:off x="9083357" y="6152368"/>
            <a:ext cx="1246188" cy="261938"/>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53" name="グループ化 63">
            <a:extLst>
              <a:ext uri="{FF2B5EF4-FFF2-40B4-BE49-F238E27FC236}">
                <a16:creationId xmlns:a16="http://schemas.microsoft.com/office/drawing/2014/main" id="{BB5B6716-0EAA-41F6-8B0F-7AB1B6DE754B}"/>
              </a:ext>
            </a:extLst>
          </p:cNvPr>
          <p:cNvGrpSpPr>
            <a:grpSpLocks/>
          </p:cNvGrpSpPr>
          <p:nvPr/>
        </p:nvGrpSpPr>
        <p:grpSpPr bwMode="auto">
          <a:xfrm>
            <a:off x="7006907" y="5882046"/>
            <a:ext cx="1530350" cy="720725"/>
            <a:chOff x="6244195" y="5497705"/>
            <a:chExt cx="1530241" cy="720441"/>
          </a:xfrm>
        </p:grpSpPr>
        <p:pic>
          <p:nvPicPr>
            <p:cNvPr id="54" name="図 3163">
              <a:extLst>
                <a:ext uri="{FF2B5EF4-FFF2-40B4-BE49-F238E27FC236}">
                  <a16:creationId xmlns:a16="http://schemas.microsoft.com/office/drawing/2014/main" id="{FA7C89E9-A3C4-4A89-A226-0DAE8AF8D29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44195" y="5497705"/>
              <a:ext cx="774547" cy="53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図 3164">
              <a:extLst>
                <a:ext uri="{FF2B5EF4-FFF2-40B4-BE49-F238E27FC236}">
                  <a16:creationId xmlns:a16="http://schemas.microsoft.com/office/drawing/2014/main" id="{70148A7B-608C-4FE1-ABD4-CA4474DC58A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12438" y="5752011"/>
              <a:ext cx="354890" cy="389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図 3166">
              <a:extLst>
                <a:ext uri="{FF2B5EF4-FFF2-40B4-BE49-F238E27FC236}">
                  <a16:creationId xmlns:a16="http://schemas.microsoft.com/office/drawing/2014/main" id="{9879BA68-C337-40E2-8D0F-F826D8C5D1CE}"/>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00406" y="5514810"/>
              <a:ext cx="674030" cy="70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楕円 56">
            <a:extLst>
              <a:ext uri="{FF2B5EF4-FFF2-40B4-BE49-F238E27FC236}">
                <a16:creationId xmlns:a16="http://schemas.microsoft.com/office/drawing/2014/main" id="{A1543E15-A7E0-4533-B57A-DEAD95FDCE46}"/>
              </a:ext>
            </a:extLst>
          </p:cNvPr>
          <p:cNvSpPr/>
          <p:nvPr/>
        </p:nvSpPr>
        <p:spPr>
          <a:xfrm>
            <a:off x="7373620" y="6132871"/>
            <a:ext cx="214312" cy="244475"/>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cxnSp>
        <p:nvCxnSpPr>
          <p:cNvPr id="58" name="直線コネクタ 57">
            <a:extLst>
              <a:ext uri="{FF2B5EF4-FFF2-40B4-BE49-F238E27FC236}">
                <a16:creationId xmlns:a16="http://schemas.microsoft.com/office/drawing/2014/main" id="{A8902DD0-B6EC-4303-884E-40D7FAA1FDEC}"/>
              </a:ext>
            </a:extLst>
          </p:cNvPr>
          <p:cNvCxnSpPr>
            <a:cxnSpLocks/>
          </p:cNvCxnSpPr>
          <p:nvPr/>
        </p:nvCxnSpPr>
        <p:spPr>
          <a:xfrm>
            <a:off x="7548245" y="6369409"/>
            <a:ext cx="115887" cy="2428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9" name="楕円 58">
            <a:extLst>
              <a:ext uri="{FF2B5EF4-FFF2-40B4-BE49-F238E27FC236}">
                <a16:creationId xmlns:a16="http://schemas.microsoft.com/office/drawing/2014/main" id="{C832BC1C-C2B7-4030-8142-FD351DAFF6FE}"/>
              </a:ext>
            </a:extLst>
          </p:cNvPr>
          <p:cNvSpPr/>
          <p:nvPr/>
        </p:nvSpPr>
        <p:spPr>
          <a:xfrm>
            <a:off x="8267382" y="6139221"/>
            <a:ext cx="214313" cy="242888"/>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Yu Gothic Medium" panose="020B0500000000000000" pitchFamily="50" charset="-128"/>
              <a:ea typeface="Yu Gothic Medium" panose="020B0500000000000000" pitchFamily="50" charset="-128"/>
            </a:endParaRPr>
          </a:p>
        </p:txBody>
      </p:sp>
      <p:cxnSp>
        <p:nvCxnSpPr>
          <p:cNvPr id="60" name="直線コネクタ 59">
            <a:extLst>
              <a:ext uri="{FF2B5EF4-FFF2-40B4-BE49-F238E27FC236}">
                <a16:creationId xmlns:a16="http://schemas.microsoft.com/office/drawing/2014/main" id="{16302C14-082C-4C05-84BB-1BEB66893462}"/>
              </a:ext>
            </a:extLst>
          </p:cNvPr>
          <p:cNvCxnSpPr>
            <a:cxnSpLocks/>
          </p:cNvCxnSpPr>
          <p:nvPr/>
        </p:nvCxnSpPr>
        <p:spPr>
          <a:xfrm>
            <a:off x="8442007" y="6375759"/>
            <a:ext cx="95250" cy="2095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1" name="正方形/長方形 103">
            <a:extLst>
              <a:ext uri="{FF2B5EF4-FFF2-40B4-BE49-F238E27FC236}">
                <a16:creationId xmlns:a16="http://schemas.microsoft.com/office/drawing/2014/main" id="{5FDA9EAA-F4E3-4BD8-B134-8D447B728B49}"/>
              </a:ext>
            </a:extLst>
          </p:cNvPr>
          <p:cNvSpPr>
            <a:spLocks noChangeArrowheads="1"/>
          </p:cNvSpPr>
          <p:nvPr/>
        </p:nvSpPr>
        <p:spPr bwMode="auto">
          <a:xfrm>
            <a:off x="5220970" y="5607409"/>
            <a:ext cx="3581400" cy="134204"/>
          </a:xfrm>
          <a:prstGeom prst="rect">
            <a:avLst/>
          </a:prstGeom>
          <a:solidFill>
            <a:schemeClr val="bg1"/>
          </a:solidFill>
          <a:ln>
            <a:noFill/>
          </a:ln>
        </p:spPr>
        <p:txBody>
          <a:bodyPr lIns="0" tIns="0" rIns="0" bIns="0">
            <a:spAutoFit/>
          </a:bodyPr>
          <a:lstStyle/>
          <a:p>
            <a:pPr algn="just">
              <a:lnSpc>
                <a:spcPts val="1100"/>
              </a:lnSpc>
              <a:defRPr/>
            </a:pPr>
            <a:endParaRPr lang="ja-JP" altLang="en-US" sz="800" spc="10" dirty="0">
              <a:solidFill>
                <a:srgbClr val="535353"/>
              </a:solidFill>
              <a:latin typeface="游ゴシック" panose="020B0400000000000000" pitchFamily="50" charset="-128"/>
              <a:ea typeface="游ゴシック" panose="020B0400000000000000" pitchFamily="50" charset="-128"/>
            </a:endParaRPr>
          </a:p>
        </p:txBody>
      </p:sp>
      <p:sp>
        <p:nvSpPr>
          <p:cNvPr id="62" name="正方形/長方形 103">
            <a:extLst>
              <a:ext uri="{FF2B5EF4-FFF2-40B4-BE49-F238E27FC236}">
                <a16:creationId xmlns:a16="http://schemas.microsoft.com/office/drawing/2014/main" id="{E8132CB0-31F1-428F-8FE7-5CF789DAB11A}"/>
              </a:ext>
            </a:extLst>
          </p:cNvPr>
          <p:cNvSpPr>
            <a:spLocks noChangeArrowheads="1"/>
          </p:cNvSpPr>
          <p:nvPr/>
        </p:nvSpPr>
        <p:spPr bwMode="auto">
          <a:xfrm>
            <a:off x="7186295" y="6644046"/>
            <a:ext cx="801687" cy="134204"/>
          </a:xfrm>
          <a:prstGeom prst="rect">
            <a:avLst/>
          </a:prstGeom>
          <a:solidFill>
            <a:schemeClr val="bg1"/>
          </a:solidFill>
          <a:ln>
            <a:noFill/>
          </a:ln>
        </p:spPr>
        <p:txBody>
          <a:bodyPr lIns="0" tIns="0" rIns="0" bIns="0">
            <a:spAutoFit/>
          </a:bodyPr>
          <a:lstStyle/>
          <a:p>
            <a:pPr algn="just">
              <a:lnSpc>
                <a:spcPts val="1100"/>
              </a:lnSpc>
              <a:defRPr/>
            </a:pPr>
            <a:r>
              <a:rPr lang="ja-JP" altLang="en-US" sz="800" b="1" spc="10" dirty="0">
                <a:solidFill>
                  <a:srgbClr val="535353"/>
                </a:solidFill>
                <a:latin typeface="游ゴシック" panose="020B0400000000000000" pitchFamily="50" charset="-128"/>
                <a:ea typeface="游ゴシック" panose="020B0400000000000000" pitchFamily="50" charset="-128"/>
              </a:rPr>
              <a:t>内側に</a:t>
            </a:r>
            <a:r>
              <a:rPr lang="ja-JP" altLang="en-US" sz="800" b="1" u="sng" spc="10" dirty="0">
                <a:solidFill>
                  <a:srgbClr val="FF0000"/>
                </a:solidFill>
                <a:latin typeface="游ゴシック" panose="020B0400000000000000" pitchFamily="50" charset="-128"/>
                <a:ea typeface="游ゴシック" panose="020B0400000000000000" pitchFamily="50" charset="-128"/>
              </a:rPr>
              <a:t>干渉する</a:t>
            </a:r>
          </a:p>
        </p:txBody>
      </p:sp>
      <p:sp>
        <p:nvSpPr>
          <p:cNvPr id="63" name="正方形/長方形 103">
            <a:extLst>
              <a:ext uri="{FF2B5EF4-FFF2-40B4-BE49-F238E27FC236}">
                <a16:creationId xmlns:a16="http://schemas.microsoft.com/office/drawing/2014/main" id="{C62BBBA2-E039-4DC3-A7E3-244791DAD7C1}"/>
              </a:ext>
            </a:extLst>
          </p:cNvPr>
          <p:cNvSpPr>
            <a:spLocks noChangeArrowheads="1"/>
          </p:cNvSpPr>
          <p:nvPr/>
        </p:nvSpPr>
        <p:spPr bwMode="auto">
          <a:xfrm>
            <a:off x="8138795" y="6642459"/>
            <a:ext cx="907762" cy="134204"/>
          </a:xfrm>
          <a:prstGeom prst="rect">
            <a:avLst/>
          </a:prstGeom>
          <a:solidFill>
            <a:schemeClr val="bg1"/>
          </a:solidFill>
          <a:ln>
            <a:noFill/>
          </a:ln>
        </p:spPr>
        <p:txBody>
          <a:bodyPr wrap="square" lIns="0" tIns="0" rIns="0" bIns="0">
            <a:spAutoFit/>
          </a:bodyPr>
          <a:lstStyle/>
          <a:p>
            <a:pPr algn="just">
              <a:lnSpc>
                <a:spcPts val="1100"/>
              </a:lnSpc>
              <a:defRPr/>
            </a:pPr>
            <a:r>
              <a:rPr lang="ja-JP" altLang="en-US" sz="800" b="1" spc="10" dirty="0">
                <a:solidFill>
                  <a:srgbClr val="535353"/>
                </a:solidFill>
                <a:latin typeface="游ゴシック" panose="020B0400000000000000" pitchFamily="50" charset="-128"/>
                <a:ea typeface="游ゴシック" panose="020B0400000000000000" pitchFamily="50" charset="-128"/>
              </a:rPr>
              <a:t>内側に</a:t>
            </a:r>
            <a:r>
              <a:rPr lang="ja-JP" altLang="en-US" sz="800" b="1" u="sng" spc="10" dirty="0">
                <a:solidFill>
                  <a:schemeClr val="tx2">
                    <a:lumMod val="75000"/>
                  </a:schemeClr>
                </a:solidFill>
                <a:latin typeface="游ゴシック" panose="020B0400000000000000" pitchFamily="50" charset="-128"/>
                <a:ea typeface="游ゴシック" panose="020B0400000000000000" pitchFamily="50" charset="-128"/>
              </a:rPr>
              <a:t>干渉しない</a:t>
            </a:r>
          </a:p>
        </p:txBody>
      </p:sp>
      <p:sp>
        <p:nvSpPr>
          <p:cNvPr id="64" name="正方形/長方形 103">
            <a:extLst>
              <a:ext uri="{FF2B5EF4-FFF2-40B4-BE49-F238E27FC236}">
                <a16:creationId xmlns:a16="http://schemas.microsoft.com/office/drawing/2014/main" id="{A94C9C87-ED03-4E19-8759-297EE5081899}"/>
              </a:ext>
            </a:extLst>
          </p:cNvPr>
          <p:cNvSpPr>
            <a:spLocks noChangeArrowheads="1"/>
          </p:cNvSpPr>
          <p:nvPr/>
        </p:nvSpPr>
        <p:spPr bwMode="auto">
          <a:xfrm>
            <a:off x="5190807" y="6664684"/>
            <a:ext cx="1624663" cy="134204"/>
          </a:xfrm>
          <a:prstGeom prst="rect">
            <a:avLst/>
          </a:prstGeom>
          <a:solidFill>
            <a:schemeClr val="bg1"/>
          </a:solidFill>
          <a:ln>
            <a:noFill/>
          </a:ln>
        </p:spPr>
        <p:txBody>
          <a:bodyPr wrap="square" lIns="0" tIns="0" rIns="0" bIns="0">
            <a:spAutoFit/>
          </a:bodyPr>
          <a:lstStyle/>
          <a:p>
            <a:pPr algn="just">
              <a:lnSpc>
                <a:spcPts val="1100"/>
              </a:lnSpc>
              <a:defRPr/>
            </a:pPr>
            <a:r>
              <a:rPr lang="ja-JP" altLang="en-US" sz="800" b="1" u="sng" spc="10" dirty="0">
                <a:solidFill>
                  <a:srgbClr val="535353"/>
                </a:solidFill>
                <a:latin typeface="游ゴシック" panose="020B0400000000000000" pitchFamily="50" charset="-128"/>
                <a:ea typeface="游ゴシック" panose="020B0400000000000000" pitchFamily="50" charset="-128"/>
              </a:rPr>
              <a:t>引戸よりも有効開口取れることも</a:t>
            </a:r>
            <a:endParaRPr lang="ja-JP" altLang="en-US" sz="800" b="1" u="sng" spc="10" dirty="0">
              <a:solidFill>
                <a:srgbClr val="FF0000"/>
              </a:solidFill>
              <a:latin typeface="游ゴシック" panose="020B0400000000000000" pitchFamily="50" charset="-128"/>
              <a:ea typeface="游ゴシック" panose="020B0400000000000000" pitchFamily="50" charset="-128"/>
            </a:endParaRPr>
          </a:p>
        </p:txBody>
      </p:sp>
      <p:pic>
        <p:nvPicPr>
          <p:cNvPr id="65" name="図 72">
            <a:extLst>
              <a:ext uri="{FF2B5EF4-FFF2-40B4-BE49-F238E27FC236}">
                <a16:creationId xmlns:a16="http://schemas.microsoft.com/office/drawing/2014/main" id="{9925BEC4-20DA-4C9C-AB02-82A0F43AA34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87895" y="5650271"/>
            <a:ext cx="487362" cy="7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図 73">
            <a:extLst>
              <a:ext uri="{FF2B5EF4-FFF2-40B4-BE49-F238E27FC236}">
                <a16:creationId xmlns:a16="http://schemas.microsoft.com/office/drawing/2014/main" id="{3A440209-6344-492B-A627-BF0653E2521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409882" y="5612171"/>
            <a:ext cx="200025" cy="10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図 74">
            <a:extLst>
              <a:ext uri="{FF2B5EF4-FFF2-40B4-BE49-F238E27FC236}">
                <a16:creationId xmlns:a16="http://schemas.microsoft.com/office/drawing/2014/main" id="{1DB49C93-8C05-4468-968E-0CF7B08A832B}"/>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14970" y="5634396"/>
            <a:ext cx="360362" cy="9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図 251">
            <a:extLst>
              <a:ext uri="{FF2B5EF4-FFF2-40B4-BE49-F238E27FC236}">
                <a16:creationId xmlns:a16="http://schemas.microsoft.com/office/drawing/2014/main" id="{E2A3BB88-5C38-4AF7-9CBF-92BC12AC52DF}"/>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30607" y="5616934"/>
            <a:ext cx="358775" cy="9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図 75">
            <a:extLst>
              <a:ext uri="{FF2B5EF4-FFF2-40B4-BE49-F238E27FC236}">
                <a16:creationId xmlns:a16="http://schemas.microsoft.com/office/drawing/2014/main" id="{2F5CD338-F2E5-474E-953C-CE84AAF086F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059295" y="5775684"/>
            <a:ext cx="700087" cy="8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図 253">
            <a:extLst>
              <a:ext uri="{FF2B5EF4-FFF2-40B4-BE49-F238E27FC236}">
                <a16:creationId xmlns:a16="http://schemas.microsoft.com/office/drawing/2014/main" id="{F987562C-F558-47EA-B445-1F1CC0E73F5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72095" y="5782034"/>
            <a:ext cx="701675" cy="8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object 83">
            <a:extLst>
              <a:ext uri="{FF2B5EF4-FFF2-40B4-BE49-F238E27FC236}">
                <a16:creationId xmlns:a16="http://schemas.microsoft.com/office/drawing/2014/main" id="{74DE83DC-2CBF-4020-BB37-0FBF0877FC86}"/>
              </a:ext>
            </a:extLst>
          </p:cNvPr>
          <p:cNvSpPr txBox="1">
            <a:spLocks noChangeArrowheads="1"/>
          </p:cNvSpPr>
          <p:nvPr/>
        </p:nvSpPr>
        <p:spPr bwMode="auto">
          <a:xfrm>
            <a:off x="89502" y="985503"/>
            <a:ext cx="4211948" cy="136576"/>
          </a:xfrm>
          <a:prstGeom prst="rect">
            <a:avLst/>
          </a:prstGeom>
          <a:noFill/>
          <a:ln>
            <a:noFill/>
          </a:ln>
        </p:spPr>
        <p:txBody>
          <a:bodyPr wrap="squar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lnSpc>
                <a:spcPts val="900"/>
              </a:lnSpc>
              <a:spcBef>
                <a:spcPct val="0"/>
              </a:spcBef>
              <a:defRPr/>
            </a:pPr>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機能性とデザイン性をもった連動中折れドア</a:t>
            </a:r>
            <a:endParaRPr lang="en-US" altLang="ja-JP" sz="14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pic>
        <p:nvPicPr>
          <p:cNvPr id="73" name="図 72">
            <a:extLst>
              <a:ext uri="{FF2B5EF4-FFF2-40B4-BE49-F238E27FC236}">
                <a16:creationId xmlns:a16="http://schemas.microsoft.com/office/drawing/2014/main" id="{471C45D2-BEB1-493C-A218-71E307593899}"/>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354045" y="3822641"/>
            <a:ext cx="159702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 name="正方形/長方形 16">
            <a:extLst>
              <a:ext uri="{FF2B5EF4-FFF2-40B4-BE49-F238E27FC236}">
                <a16:creationId xmlns:a16="http://schemas.microsoft.com/office/drawing/2014/main" id="{692230FA-FD6A-4F00-8078-A75BB0139210}"/>
              </a:ext>
            </a:extLst>
          </p:cNvPr>
          <p:cNvSpPr>
            <a:spLocks noChangeArrowheads="1"/>
          </p:cNvSpPr>
          <p:nvPr/>
        </p:nvSpPr>
        <p:spPr bwMode="auto">
          <a:xfrm>
            <a:off x="3393631" y="5822775"/>
            <a:ext cx="1239442" cy="215444"/>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プッシュプルハンドル </a:t>
            </a:r>
          </a:p>
        </p:txBody>
      </p:sp>
      <p:sp>
        <p:nvSpPr>
          <p:cNvPr id="77" name="正方形/長方形 53">
            <a:extLst>
              <a:ext uri="{FF2B5EF4-FFF2-40B4-BE49-F238E27FC236}">
                <a16:creationId xmlns:a16="http://schemas.microsoft.com/office/drawing/2014/main" id="{F1DA09D0-10F7-44AF-A2E2-851C52B9F47A}"/>
              </a:ext>
            </a:extLst>
          </p:cNvPr>
          <p:cNvSpPr>
            <a:spLocks noChangeArrowheads="1"/>
          </p:cNvSpPr>
          <p:nvPr/>
        </p:nvSpPr>
        <p:spPr bwMode="auto">
          <a:xfrm>
            <a:off x="80745" y="4994365"/>
            <a:ext cx="800100" cy="276225"/>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●カラー</a:t>
            </a:r>
          </a:p>
        </p:txBody>
      </p:sp>
      <p:sp>
        <p:nvSpPr>
          <p:cNvPr id="78" name="正方形/長方形 77">
            <a:extLst>
              <a:ext uri="{FF2B5EF4-FFF2-40B4-BE49-F238E27FC236}">
                <a16:creationId xmlns:a16="http://schemas.microsoft.com/office/drawing/2014/main" id="{9DC758DE-D2D2-4350-846F-0C56FC1F6BB8}"/>
              </a:ext>
            </a:extLst>
          </p:cNvPr>
          <p:cNvSpPr>
            <a:spLocks noChangeArrowheads="1"/>
          </p:cNvSpPr>
          <p:nvPr/>
        </p:nvSpPr>
        <p:spPr bwMode="auto">
          <a:xfrm>
            <a:off x="2611220" y="4994365"/>
            <a:ext cx="954087" cy="276225"/>
          </a:xfrm>
          <a:prstGeom prst="rect">
            <a:avLst/>
          </a:prstGeom>
          <a:noFill/>
          <a:ln>
            <a:noFill/>
          </a:ln>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●ハンドル</a:t>
            </a:r>
          </a:p>
        </p:txBody>
      </p:sp>
      <p:pic>
        <p:nvPicPr>
          <p:cNvPr id="79" name="図 177">
            <a:extLst>
              <a:ext uri="{FF2B5EF4-FFF2-40B4-BE49-F238E27FC236}">
                <a16:creationId xmlns:a16="http://schemas.microsoft.com/office/drawing/2014/main" id="{F9DF3D82-C19D-4E88-8FD2-6D52BE15AD34}"/>
              </a:ext>
            </a:extLst>
          </p:cNvPr>
          <p:cNvPicPr>
            <a:picLocks noChangeAspect="1"/>
          </p:cNvPicPr>
          <p:nvPr/>
        </p:nvPicPr>
        <p:blipFill>
          <a:blip r:embed="rId21">
            <a:extLst>
              <a:ext uri="{28A0092B-C50C-407E-A947-70E740481C1C}">
                <a14:useLocalDpi xmlns:a14="http://schemas.microsoft.com/office/drawing/2010/main" val="0"/>
              </a:ext>
            </a:extLst>
          </a:blip>
          <a:srcRect t="50829"/>
          <a:stretch>
            <a:fillRect/>
          </a:stretch>
        </p:blipFill>
        <p:spPr bwMode="auto">
          <a:xfrm>
            <a:off x="216025" y="5270572"/>
            <a:ext cx="382579" cy="330180"/>
          </a:xfrm>
          <a:prstGeom prst="rect">
            <a:avLst/>
          </a:prstGeom>
          <a:noFill/>
          <a:ln w="317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82" name="図 68">
            <a:extLst>
              <a:ext uri="{FF2B5EF4-FFF2-40B4-BE49-F238E27FC236}">
                <a16:creationId xmlns:a16="http://schemas.microsoft.com/office/drawing/2014/main" id="{D34C5A4F-853A-4C4D-95AC-D7A5228A69CB}"/>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l="-7002" t="50829" r="-2"/>
          <a:stretch>
            <a:fillRect/>
          </a:stretch>
        </p:blipFill>
        <p:spPr bwMode="auto">
          <a:xfrm>
            <a:off x="1833654" y="5262440"/>
            <a:ext cx="415915" cy="343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図 69">
            <a:extLst>
              <a:ext uri="{FF2B5EF4-FFF2-40B4-BE49-F238E27FC236}">
                <a16:creationId xmlns:a16="http://schemas.microsoft.com/office/drawing/2014/main" id="{3106F598-BC96-4BF2-B036-0A381E932F4D}"/>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l="-7002" t="50829" r="-2"/>
          <a:stretch>
            <a:fillRect/>
          </a:stretch>
        </p:blipFill>
        <p:spPr bwMode="auto">
          <a:xfrm>
            <a:off x="2235283" y="5259264"/>
            <a:ext cx="407978" cy="3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図 182">
            <a:extLst>
              <a:ext uri="{FF2B5EF4-FFF2-40B4-BE49-F238E27FC236}">
                <a16:creationId xmlns:a16="http://schemas.microsoft.com/office/drawing/2014/main" id="{33791652-C84D-48E6-9538-2AF0129A3DF9}"/>
              </a:ext>
            </a:extLst>
          </p:cNvPr>
          <p:cNvPicPr>
            <a:picLocks noChangeAspect="1"/>
          </p:cNvPicPr>
          <p:nvPr/>
        </p:nvPicPr>
        <p:blipFill>
          <a:blip r:embed="rId24">
            <a:extLst>
              <a:ext uri="{28A0092B-C50C-407E-A947-70E740481C1C}">
                <a14:useLocalDpi xmlns:a14="http://schemas.microsoft.com/office/drawing/2010/main" val="0"/>
              </a:ext>
            </a:extLst>
          </a:blip>
          <a:srcRect t="50996"/>
          <a:stretch>
            <a:fillRect/>
          </a:stretch>
        </p:blipFill>
        <p:spPr bwMode="auto">
          <a:xfrm>
            <a:off x="634482" y="5273747"/>
            <a:ext cx="395279" cy="330179"/>
          </a:xfrm>
          <a:prstGeom prst="rect">
            <a:avLst/>
          </a:prstGeom>
          <a:noFill/>
          <a:ln w="3175">
            <a:solidFill>
              <a:srgbClr val="BFBFBF"/>
            </a:solidFill>
            <a:miter lim="800000"/>
            <a:headEnd/>
            <a:tailEnd/>
          </a:ln>
          <a:extLst>
            <a:ext uri="{909E8E84-426E-40DD-AFC4-6F175D3DCCD1}">
              <a14:hiddenFill xmlns:a14="http://schemas.microsoft.com/office/drawing/2010/main">
                <a:solidFill>
                  <a:srgbClr val="FFFFFF"/>
                </a:solidFill>
              </a14:hiddenFill>
            </a:ext>
          </a:extLst>
        </p:spPr>
      </p:pic>
      <p:sp>
        <p:nvSpPr>
          <p:cNvPr id="85" name="正方形/長方形 84">
            <a:extLst>
              <a:ext uri="{FF2B5EF4-FFF2-40B4-BE49-F238E27FC236}">
                <a16:creationId xmlns:a16="http://schemas.microsoft.com/office/drawing/2014/main" id="{D5383C08-E8C9-4EE3-9025-C02C9EDD34EC}"/>
              </a:ext>
            </a:extLst>
          </p:cNvPr>
          <p:cNvSpPr/>
          <p:nvPr/>
        </p:nvSpPr>
        <p:spPr bwMode="auto">
          <a:xfrm>
            <a:off x="47407" y="5569040"/>
            <a:ext cx="635000" cy="338138"/>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プレシャス</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ホワイト</a:t>
            </a:r>
          </a:p>
        </p:txBody>
      </p:sp>
      <p:sp>
        <p:nvSpPr>
          <p:cNvPr id="86" name="正方形/長方形 85">
            <a:extLst>
              <a:ext uri="{FF2B5EF4-FFF2-40B4-BE49-F238E27FC236}">
                <a16:creationId xmlns:a16="http://schemas.microsoft.com/office/drawing/2014/main" id="{6E0BD593-0B33-4F29-8D92-74C3CA0AB639}"/>
              </a:ext>
            </a:extLst>
          </p:cNvPr>
          <p:cNvSpPr/>
          <p:nvPr/>
        </p:nvSpPr>
        <p:spPr bwMode="auto">
          <a:xfrm>
            <a:off x="498257" y="5569040"/>
            <a:ext cx="661988" cy="338138"/>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アイボリー</a:t>
            </a:r>
          </a:p>
        </p:txBody>
      </p:sp>
      <p:sp>
        <p:nvSpPr>
          <p:cNvPr id="87" name="正方形/長方形 86">
            <a:extLst>
              <a:ext uri="{FF2B5EF4-FFF2-40B4-BE49-F238E27FC236}">
                <a16:creationId xmlns:a16="http://schemas.microsoft.com/office/drawing/2014/main" id="{32600FBE-B161-418E-8D97-2F0158A087EB}"/>
              </a:ext>
            </a:extLst>
          </p:cNvPr>
          <p:cNvSpPr/>
          <p:nvPr/>
        </p:nvSpPr>
        <p:spPr bwMode="auto">
          <a:xfrm>
            <a:off x="987207" y="5572215"/>
            <a:ext cx="498475" cy="338138"/>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オーク</a:t>
            </a:r>
          </a:p>
        </p:txBody>
      </p:sp>
      <p:sp>
        <p:nvSpPr>
          <p:cNvPr id="88" name="正方形/長方形 87">
            <a:extLst>
              <a:ext uri="{FF2B5EF4-FFF2-40B4-BE49-F238E27FC236}">
                <a16:creationId xmlns:a16="http://schemas.microsoft.com/office/drawing/2014/main" id="{4ABE5573-909A-4EA8-B586-6E7E67430349}"/>
              </a:ext>
            </a:extLst>
          </p:cNvPr>
          <p:cNvSpPr/>
          <p:nvPr/>
        </p:nvSpPr>
        <p:spPr bwMode="auto">
          <a:xfrm>
            <a:off x="1417420" y="5562690"/>
            <a:ext cx="530746" cy="338554"/>
          </a:xfrm>
          <a:prstGeom prst="rect">
            <a:avLst/>
          </a:prstGeom>
        </p:spPr>
        <p:txBody>
          <a:bodyPr wrap="square">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チェリー</a:t>
            </a:r>
          </a:p>
        </p:txBody>
      </p:sp>
      <p:sp>
        <p:nvSpPr>
          <p:cNvPr id="89" name="正方形/長方形 88">
            <a:extLst>
              <a:ext uri="{FF2B5EF4-FFF2-40B4-BE49-F238E27FC236}">
                <a16:creationId xmlns:a16="http://schemas.microsoft.com/office/drawing/2014/main" id="{E223E7B0-AE0F-45CB-A061-4D7BFBF39795}"/>
              </a:ext>
            </a:extLst>
          </p:cNvPr>
          <p:cNvSpPr/>
          <p:nvPr/>
        </p:nvSpPr>
        <p:spPr bwMode="auto">
          <a:xfrm>
            <a:off x="1831757" y="5567453"/>
            <a:ext cx="465138" cy="339725"/>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クリエ</a:t>
            </a:r>
            <a:endParaRPr lang="en-US" altLang="ja-JP" sz="800" spc="-15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eaLnBrk="1" fontAlgn="auto" hangingPunct="1">
              <a:spcBef>
                <a:spcPts val="0"/>
              </a:spcBef>
              <a:spcAft>
                <a:spcPts val="0"/>
              </a:spcAft>
              <a:defRPr/>
            </a:pPr>
            <a:r>
              <a:rPr lang="ja-JP" altLang="en-US" sz="800" spc="-150" dirty="0">
                <a:solidFill>
                  <a:schemeClr val="tx1">
                    <a:lumMod val="75000"/>
                    <a:lumOff val="25000"/>
                  </a:schemeClr>
                </a:solidFill>
                <a:latin typeface="游ゴシック" panose="020B0400000000000000" pitchFamily="50" charset="-128"/>
                <a:ea typeface="游ゴシック" panose="020B0400000000000000" pitchFamily="50" charset="-128"/>
              </a:rPr>
              <a:t>モカ</a:t>
            </a:r>
          </a:p>
        </p:txBody>
      </p:sp>
      <p:sp>
        <p:nvSpPr>
          <p:cNvPr id="90" name="正方形/長方形 27">
            <a:extLst>
              <a:ext uri="{FF2B5EF4-FFF2-40B4-BE49-F238E27FC236}">
                <a16:creationId xmlns:a16="http://schemas.microsoft.com/office/drawing/2014/main" id="{50868047-5BEA-420A-BB6A-866DE27F141D}"/>
              </a:ext>
            </a:extLst>
          </p:cNvPr>
          <p:cNvSpPr>
            <a:spLocks noChangeArrowheads="1"/>
          </p:cNvSpPr>
          <p:nvPr/>
        </p:nvSpPr>
        <p:spPr bwMode="auto">
          <a:xfrm>
            <a:off x="31532" y="3797241"/>
            <a:ext cx="3970338" cy="277813"/>
          </a:xfrm>
          <a:prstGeom prst="rect">
            <a:avLst/>
          </a:prstGeom>
          <a:noFill/>
          <a:ln>
            <a:noFill/>
          </a:ln>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アウトセット方式の</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3</a:t>
            </a: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枚折れ戸</a:t>
            </a:r>
            <a:endPar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91" name="正方形/長方形 103">
            <a:extLst>
              <a:ext uri="{FF2B5EF4-FFF2-40B4-BE49-F238E27FC236}">
                <a16:creationId xmlns:a16="http://schemas.microsoft.com/office/drawing/2014/main" id="{23C4AFF4-8130-4F0C-B11D-7A7BE1E4B834}"/>
              </a:ext>
            </a:extLst>
          </p:cNvPr>
          <p:cNvSpPr>
            <a:spLocks noChangeArrowheads="1"/>
          </p:cNvSpPr>
          <p:nvPr/>
        </p:nvSpPr>
        <p:spPr bwMode="auto">
          <a:xfrm>
            <a:off x="2139732" y="4584641"/>
            <a:ext cx="2706588" cy="416845"/>
          </a:xfrm>
          <a:prstGeom prst="rect">
            <a:avLst/>
          </a:prstGeom>
          <a:noFill/>
          <a:ln>
            <a:noFill/>
          </a:ln>
        </p:spPr>
        <p:txBody>
          <a:bodyPr wrap="square" lIns="0" tIns="0" rIns="0" bIns="0">
            <a:spAutoFit/>
          </a:bodyPr>
          <a:lstStyle/>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アウトセット方式で三枚に折れるドア。</a:t>
            </a:r>
            <a:endParaRPr lang="en-US" altLang="ja-JP" sz="800" spc="10" dirty="0">
              <a:solidFill>
                <a:srgbClr val="535353"/>
              </a:solidFill>
              <a:latin typeface="游ゴシック" panose="020B0400000000000000" pitchFamily="50" charset="-128"/>
              <a:ea typeface="游ゴシック" panose="020B0400000000000000" pitchFamily="50" charset="-128"/>
            </a:endParaRPr>
          </a:p>
          <a:p>
            <a:pPr algn="just">
              <a:lnSpc>
                <a:spcPts val="1100"/>
              </a:lnSpc>
              <a:defRPr/>
            </a:pPr>
            <a:r>
              <a:rPr lang="ja-JP" altLang="en-US" sz="800" spc="10" dirty="0">
                <a:solidFill>
                  <a:srgbClr val="535353"/>
                </a:solidFill>
                <a:latin typeface="游ゴシック" panose="020B0400000000000000" pitchFamily="50" charset="-128"/>
                <a:ea typeface="游ゴシック" panose="020B0400000000000000" pitchFamily="50" charset="-128"/>
              </a:rPr>
              <a:t>外側への必要スペースが小さく、内部には干渉しない為、スペースが取れない場所へおすすめ。</a:t>
            </a:r>
          </a:p>
        </p:txBody>
      </p:sp>
      <p:pic>
        <p:nvPicPr>
          <p:cNvPr id="92" name="図 1">
            <a:extLst>
              <a:ext uri="{FF2B5EF4-FFF2-40B4-BE49-F238E27FC236}">
                <a16:creationId xmlns:a16="http://schemas.microsoft.com/office/drawing/2014/main" id="{E53CE8C9-FCC3-48D3-8166-239981A1B5D7}"/>
              </a:ext>
            </a:extLst>
          </p:cNvPr>
          <p:cNvPicPr>
            <a:picLocks noChangeAspect="1" noChangeArrowheads="1"/>
          </p:cNvPicPr>
          <p:nvPr/>
        </p:nvPicPr>
        <p:blipFill rotWithShape="1">
          <a:blip r:embed="rId25">
            <a:extLst>
              <a:ext uri="{28A0092B-C50C-407E-A947-70E740481C1C}">
                <a14:useLocalDpi xmlns:a14="http://schemas.microsoft.com/office/drawing/2010/main" val="0"/>
              </a:ext>
            </a:extLst>
          </a:blip>
          <a:srcRect r="37616" b="7588"/>
          <a:stretch/>
        </p:blipFill>
        <p:spPr bwMode="auto">
          <a:xfrm>
            <a:off x="216025" y="1152870"/>
            <a:ext cx="2760855" cy="265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正方形/長方形 92">
            <a:extLst>
              <a:ext uri="{FF2B5EF4-FFF2-40B4-BE49-F238E27FC236}">
                <a16:creationId xmlns:a16="http://schemas.microsoft.com/office/drawing/2014/main" id="{2247A5D3-DEE1-427C-B2A1-7A58CB500203}"/>
              </a:ext>
            </a:extLst>
          </p:cNvPr>
          <p:cNvSpPr/>
          <p:nvPr/>
        </p:nvSpPr>
        <p:spPr bwMode="auto">
          <a:xfrm>
            <a:off x="2217520" y="5561103"/>
            <a:ext cx="465137" cy="339725"/>
          </a:xfrm>
          <a:prstGeom prst="rect">
            <a:avLst/>
          </a:prstGeom>
        </p:spPr>
        <p:txBody>
          <a:bodyPr>
            <a:spAutoFit/>
          </a:bodyPr>
          <a:lstStyle/>
          <a:p>
            <a:pPr algn="ctr" eaLnBrk="1" fontAlgn="auto" hangingPunct="1">
              <a:spcBef>
                <a:spcPts val="0"/>
              </a:spcBef>
              <a:spcAft>
                <a:spcPts val="0"/>
              </a:spcAft>
              <a:defRPr/>
            </a:pPr>
            <a:r>
              <a:rPr lang="ja-JP" altLang="en-US" sz="800" spc="-150" dirty="0">
                <a:solidFill>
                  <a:schemeClr val="tx1">
                    <a:lumMod val="85000"/>
                    <a:lumOff val="15000"/>
                  </a:schemeClr>
                </a:solidFill>
                <a:latin typeface="Yu Gothic Medium" panose="020B0500000000000000" pitchFamily="50" charset="-128"/>
                <a:ea typeface="Yu Gothic Medium" panose="020B0500000000000000" pitchFamily="50" charset="-128"/>
              </a:rPr>
              <a:t>クリエ</a:t>
            </a:r>
            <a:endParaRPr lang="en-US" altLang="ja-JP" sz="800" spc="-150" dirty="0">
              <a:solidFill>
                <a:schemeClr val="tx1">
                  <a:lumMod val="85000"/>
                  <a:lumOff val="15000"/>
                </a:schemeClr>
              </a:solidFill>
              <a:latin typeface="Yu Gothic Medium" panose="020B0500000000000000" pitchFamily="50" charset="-128"/>
              <a:ea typeface="Yu Gothic Medium" panose="020B0500000000000000" pitchFamily="50" charset="-128"/>
            </a:endParaRPr>
          </a:p>
          <a:p>
            <a:pPr algn="ctr" eaLnBrk="1" fontAlgn="auto" hangingPunct="1">
              <a:spcBef>
                <a:spcPts val="0"/>
              </a:spcBef>
              <a:spcAft>
                <a:spcPts val="0"/>
              </a:spcAft>
              <a:defRPr/>
            </a:pPr>
            <a:r>
              <a:rPr lang="ja-JP" altLang="en-US" sz="800" spc="-150" dirty="0">
                <a:solidFill>
                  <a:schemeClr val="tx1">
                    <a:lumMod val="85000"/>
                    <a:lumOff val="15000"/>
                  </a:schemeClr>
                </a:solidFill>
                <a:latin typeface="Yu Gothic Medium" panose="020B0500000000000000" pitchFamily="50" charset="-128"/>
                <a:ea typeface="Yu Gothic Medium" panose="020B0500000000000000" pitchFamily="50" charset="-128"/>
              </a:rPr>
              <a:t>ダーク</a:t>
            </a:r>
          </a:p>
        </p:txBody>
      </p:sp>
      <p:sp>
        <p:nvSpPr>
          <p:cNvPr id="94" name="正方形/長方形 75">
            <a:extLst>
              <a:ext uri="{FF2B5EF4-FFF2-40B4-BE49-F238E27FC236}">
                <a16:creationId xmlns:a16="http://schemas.microsoft.com/office/drawing/2014/main" id="{B7C77AE3-96F5-475B-A6AE-C0D376685EA4}"/>
              </a:ext>
            </a:extLst>
          </p:cNvPr>
          <p:cNvSpPr>
            <a:spLocks noChangeArrowheads="1"/>
          </p:cNvSpPr>
          <p:nvPr/>
        </p:nvSpPr>
        <p:spPr bwMode="auto">
          <a:xfrm>
            <a:off x="80745" y="5976697"/>
            <a:ext cx="954087" cy="276225"/>
          </a:xfrm>
          <a:prstGeom prst="rect">
            <a:avLst/>
          </a:prstGeom>
          <a:noFill/>
          <a:ln>
            <a:noFill/>
          </a:ln>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●デザイン</a:t>
            </a:r>
          </a:p>
        </p:txBody>
      </p:sp>
      <p:sp>
        <p:nvSpPr>
          <p:cNvPr id="97" name="正方形/長方形 75">
            <a:extLst>
              <a:ext uri="{FF2B5EF4-FFF2-40B4-BE49-F238E27FC236}">
                <a16:creationId xmlns:a16="http://schemas.microsoft.com/office/drawing/2014/main" id="{3170A7AA-F649-4B76-A2EF-20BF90C11DE6}"/>
              </a:ext>
            </a:extLst>
          </p:cNvPr>
          <p:cNvSpPr>
            <a:spLocks noChangeArrowheads="1"/>
          </p:cNvSpPr>
          <p:nvPr/>
        </p:nvSpPr>
        <p:spPr bwMode="auto">
          <a:xfrm>
            <a:off x="1652370" y="5971455"/>
            <a:ext cx="1535998" cy="276999"/>
          </a:xfrm>
          <a:prstGeom prst="rect">
            <a:avLst/>
          </a:prstGeom>
          <a:noFill/>
          <a:ln>
            <a:noFill/>
          </a:ln>
        </p:spPr>
        <p:txBody>
          <a:bodyPr wrap="non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●サイズ</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rPr>
              <a:t>基本寸法</a:t>
            </a:r>
            <a:r>
              <a:rPr lang="en-US" altLang="ja-JP" sz="1200" b="1" dirty="0">
                <a:solidFill>
                  <a:schemeClr val="tx1">
                    <a:lumMod val="75000"/>
                    <a:lumOff val="25000"/>
                  </a:schemeClr>
                </a:solidFill>
                <a:latin typeface="游ゴシック" panose="020B0400000000000000" pitchFamily="50" charset="-128"/>
                <a:ea typeface="游ゴシック" panose="020B0400000000000000" pitchFamily="50" charset="-128"/>
              </a:rPr>
              <a:t> </a:t>
            </a:r>
            <a:endParaRPr lang="ja-JP" altLang="en-US" sz="12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98" name="正方形/長方形 103">
            <a:extLst>
              <a:ext uri="{FF2B5EF4-FFF2-40B4-BE49-F238E27FC236}">
                <a16:creationId xmlns:a16="http://schemas.microsoft.com/office/drawing/2014/main" id="{6473371E-50C8-44C4-B70F-F2BB95A4F213}"/>
              </a:ext>
            </a:extLst>
          </p:cNvPr>
          <p:cNvSpPr>
            <a:spLocks noChangeArrowheads="1"/>
          </p:cNvSpPr>
          <p:nvPr/>
        </p:nvSpPr>
        <p:spPr bwMode="auto">
          <a:xfrm>
            <a:off x="1796804" y="6880981"/>
            <a:ext cx="3424166" cy="134396"/>
          </a:xfrm>
          <a:prstGeom prst="rect">
            <a:avLst/>
          </a:prstGeom>
          <a:noFill/>
          <a:ln>
            <a:noFill/>
          </a:ln>
        </p:spPr>
        <p:txBody>
          <a:bodyPr wrap="square" lIns="0" tIns="0" rIns="0" bIns="0">
            <a:spAutoFit/>
          </a:bodyPr>
          <a:lstStyle/>
          <a:p>
            <a:pPr algn="just">
              <a:lnSpc>
                <a:spcPts val="1100"/>
              </a:lnSpc>
              <a:defRPr/>
            </a:pPr>
            <a:r>
              <a:rPr lang="ja-JP" altLang="en-US" sz="800" b="1" u="sng" spc="10" dirty="0">
                <a:solidFill>
                  <a:schemeClr val="tx2">
                    <a:lumMod val="75000"/>
                  </a:schemeClr>
                </a:solidFill>
                <a:latin typeface="游ゴシック" panose="020B0400000000000000" pitchFamily="50" charset="-128"/>
                <a:ea typeface="游ゴシック" panose="020B0400000000000000" pitchFamily="50" charset="-128"/>
              </a:rPr>
              <a:t>選択している仕様が同じなら、特注サイズでも規格サイズと同じ価格</a:t>
            </a:r>
          </a:p>
        </p:txBody>
      </p:sp>
      <p:pic>
        <p:nvPicPr>
          <p:cNvPr id="99" name="図 4">
            <a:extLst>
              <a:ext uri="{FF2B5EF4-FFF2-40B4-BE49-F238E27FC236}">
                <a16:creationId xmlns:a16="http://schemas.microsoft.com/office/drawing/2014/main" id="{9612EBB7-4DCB-415F-BEBC-11F622F0C78E}"/>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834932" y="6247793"/>
            <a:ext cx="254635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正方形/長方形 22">
            <a:extLst>
              <a:ext uri="{FF2B5EF4-FFF2-40B4-BE49-F238E27FC236}">
                <a16:creationId xmlns:a16="http://schemas.microsoft.com/office/drawing/2014/main" id="{B4B8E77A-4714-4FCF-82A5-6804D630339F}"/>
              </a:ext>
            </a:extLst>
          </p:cNvPr>
          <p:cNvSpPr>
            <a:spLocks noChangeArrowheads="1"/>
          </p:cNvSpPr>
          <p:nvPr/>
        </p:nvSpPr>
        <p:spPr bwMode="auto">
          <a:xfrm>
            <a:off x="428620" y="6854707"/>
            <a:ext cx="434975" cy="215900"/>
          </a:xfrm>
          <a:prstGeom prst="rect">
            <a:avLst/>
          </a:prstGeom>
          <a:noFill/>
          <a:ln>
            <a:noFill/>
          </a:ln>
        </p:spPr>
        <p:txBody>
          <a:bodyPr>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HAA </a:t>
            </a:r>
            <a:endParaRPr lang="ja-JP" altLang="en-US" dirty="0">
              <a:solidFill>
                <a:schemeClr val="tx1">
                  <a:lumMod val="75000"/>
                  <a:lumOff val="25000"/>
                </a:schemeClr>
              </a:solidFill>
              <a:latin typeface="Yu Gothic Medium" panose="020B0500000000000000" pitchFamily="50" charset="-128"/>
              <a:ea typeface="Yu Gothic Medium" panose="020B0500000000000000" pitchFamily="50" charset="-128"/>
            </a:endParaRPr>
          </a:p>
        </p:txBody>
      </p:sp>
      <p:sp>
        <p:nvSpPr>
          <p:cNvPr id="101" name="正方形/長方形 22">
            <a:extLst>
              <a:ext uri="{FF2B5EF4-FFF2-40B4-BE49-F238E27FC236}">
                <a16:creationId xmlns:a16="http://schemas.microsoft.com/office/drawing/2014/main" id="{25F687F6-A439-4A50-AF1E-4DA546E2583C}"/>
              </a:ext>
            </a:extLst>
          </p:cNvPr>
          <p:cNvSpPr>
            <a:spLocks noChangeArrowheads="1"/>
          </p:cNvSpPr>
          <p:nvPr/>
        </p:nvSpPr>
        <p:spPr bwMode="auto">
          <a:xfrm>
            <a:off x="1126006" y="6854707"/>
            <a:ext cx="984272" cy="338554"/>
          </a:xfrm>
          <a:prstGeom prst="rect">
            <a:avLst/>
          </a:prstGeom>
          <a:noFill/>
          <a:ln>
            <a:noFill/>
          </a:ln>
        </p:spPr>
        <p:txBody>
          <a:bodyPr wrap="square">
            <a:spAutoFit/>
          </a:bodyPr>
          <a:lstStyle>
            <a:lvl1pPr>
              <a:defRPr>
                <a:solidFill>
                  <a:schemeClr val="tx1"/>
                </a:solidFill>
                <a:latin typeface="Times New Roman" panose="02020603050405020304" pitchFamily="18" charset="0"/>
                <a:ea typeface="ＭＳ Ｐゴシック" panose="020B0600070205080204" pitchFamily="50" charset="-128"/>
              </a:defRPr>
            </a:lvl1pPr>
            <a:lvl2pPr marL="742950" indent="-285750">
              <a:defRPr>
                <a:solidFill>
                  <a:schemeClr val="tx1"/>
                </a:solidFill>
                <a:latin typeface="Times New Roman" panose="02020603050405020304" pitchFamily="18" charset="0"/>
                <a:ea typeface="ＭＳ Ｐゴシック" panose="020B0600070205080204" pitchFamily="50" charset="-128"/>
              </a:defRPr>
            </a:lvl2pPr>
            <a:lvl3pPr marL="1143000" indent="-228600">
              <a:defRPr>
                <a:solidFill>
                  <a:schemeClr val="tx1"/>
                </a:solidFill>
                <a:latin typeface="Times New Roman" panose="02020603050405020304" pitchFamily="18" charset="0"/>
                <a:ea typeface="ＭＳ Ｐゴシック" panose="020B0600070205080204" pitchFamily="50" charset="-128"/>
              </a:defRPr>
            </a:lvl3pPr>
            <a:lvl4pPr marL="1600200" indent="-228600">
              <a:defRPr>
                <a:solidFill>
                  <a:schemeClr val="tx1"/>
                </a:solidFill>
                <a:latin typeface="Times New Roman" panose="02020603050405020304" pitchFamily="18" charset="0"/>
                <a:ea typeface="ＭＳ Ｐゴシック" panose="020B0600070205080204" pitchFamily="50" charset="-128"/>
              </a:defRPr>
            </a:lvl4pPr>
            <a:lvl5pPr marL="2057400" indent="-228600">
              <a:defRPr>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ＭＳ Ｐゴシック" panose="020B0600070205080204" pitchFamily="50" charset="-128"/>
              </a:defRPr>
            </a:lvl9pPr>
          </a:lstStyle>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HAA</a:t>
            </a:r>
          </a:p>
          <a:p>
            <a:pPr eaLnBrk="1" hangingPunct="1">
              <a:defRPr/>
            </a:pP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a:t>
            </a:r>
            <a:r>
              <a:rPr lang="ja-JP" altLang="en-US" sz="800" dirty="0">
                <a:solidFill>
                  <a:schemeClr val="tx1">
                    <a:lumMod val="75000"/>
                    <a:lumOff val="25000"/>
                  </a:schemeClr>
                </a:solidFill>
                <a:latin typeface="Yu Gothic Medium" panose="020B0500000000000000" pitchFamily="50" charset="-128"/>
                <a:ea typeface="Yu Gothic Medium" panose="020B0500000000000000" pitchFamily="50" charset="-128"/>
              </a:rPr>
              <a:t>明り取り付</a:t>
            </a:r>
            <a:r>
              <a:rPr lang="en-US" altLang="ja-JP" sz="800" dirty="0">
                <a:solidFill>
                  <a:schemeClr val="tx1">
                    <a:lumMod val="75000"/>
                    <a:lumOff val="25000"/>
                  </a:schemeClr>
                </a:solidFill>
                <a:latin typeface="Yu Gothic Medium" panose="020B0500000000000000" pitchFamily="50" charset="-128"/>
                <a:ea typeface="Yu Gothic Medium" panose="020B0500000000000000" pitchFamily="50" charset="-128"/>
              </a:rPr>
              <a:t>) </a:t>
            </a:r>
            <a:endParaRPr lang="ja-JP" altLang="en-US" dirty="0">
              <a:solidFill>
                <a:schemeClr val="tx1">
                  <a:lumMod val="75000"/>
                  <a:lumOff val="25000"/>
                </a:schemeClr>
              </a:solidFill>
              <a:latin typeface="Yu Gothic Medium" panose="020B0500000000000000" pitchFamily="50" charset="-128"/>
              <a:ea typeface="Yu Gothic Medium" panose="020B0500000000000000" pitchFamily="50" charset="-128"/>
            </a:endParaRPr>
          </a:p>
        </p:txBody>
      </p:sp>
      <p:pic>
        <p:nvPicPr>
          <p:cNvPr id="2" name="図 1">
            <a:extLst>
              <a:ext uri="{FF2B5EF4-FFF2-40B4-BE49-F238E27FC236}">
                <a16:creationId xmlns:a16="http://schemas.microsoft.com/office/drawing/2014/main" id="{9A2A6C99-C7EE-4842-8246-01F7CE987FB7}"/>
              </a:ext>
            </a:extLst>
          </p:cNvPr>
          <p:cNvPicPr>
            <a:picLocks noChangeAspect="1"/>
          </p:cNvPicPr>
          <p:nvPr/>
        </p:nvPicPr>
        <p:blipFill rotWithShape="1">
          <a:blip r:embed="rId27"/>
          <a:srcRect l="1720" r="1"/>
          <a:stretch/>
        </p:blipFill>
        <p:spPr>
          <a:xfrm>
            <a:off x="364907" y="4051423"/>
            <a:ext cx="1576904" cy="966574"/>
          </a:xfrm>
          <a:prstGeom prst="rect">
            <a:avLst/>
          </a:prstGeom>
        </p:spPr>
      </p:pic>
      <p:pic>
        <p:nvPicPr>
          <p:cNvPr id="3" name="図 2">
            <a:extLst>
              <a:ext uri="{FF2B5EF4-FFF2-40B4-BE49-F238E27FC236}">
                <a16:creationId xmlns:a16="http://schemas.microsoft.com/office/drawing/2014/main" id="{81E9B2CD-1A7E-4C97-A1E9-D51D18AE1C9B}"/>
              </a:ext>
            </a:extLst>
          </p:cNvPr>
          <p:cNvPicPr>
            <a:picLocks noChangeAspect="1"/>
          </p:cNvPicPr>
          <p:nvPr/>
        </p:nvPicPr>
        <p:blipFill rotWithShape="1">
          <a:blip r:embed="rId28"/>
          <a:srcRect l="32832" r="14545" b="10011"/>
          <a:stretch/>
        </p:blipFill>
        <p:spPr>
          <a:xfrm>
            <a:off x="2803255" y="5222305"/>
            <a:ext cx="652240" cy="784572"/>
          </a:xfrm>
          <a:prstGeom prst="rect">
            <a:avLst/>
          </a:prstGeom>
        </p:spPr>
      </p:pic>
      <p:pic>
        <p:nvPicPr>
          <p:cNvPr id="5" name="図 4" descr="背景パターン&#10;&#10;自動的に生成された説明">
            <a:extLst>
              <a:ext uri="{FF2B5EF4-FFF2-40B4-BE49-F238E27FC236}">
                <a16:creationId xmlns:a16="http://schemas.microsoft.com/office/drawing/2014/main" id="{6D0629D7-EF8B-4954-BE36-BAD12E2B5DF9}"/>
              </a:ext>
            </a:extLst>
          </p:cNvPr>
          <p:cNvPicPr>
            <a:picLocks noChangeAspect="1"/>
          </p:cNvPicPr>
          <p:nvPr/>
        </p:nvPicPr>
        <p:blipFill rotWithShape="1">
          <a:blip r:embed="rId29"/>
          <a:srcRect l="-14932" t="32034"/>
          <a:stretch/>
        </p:blipFill>
        <p:spPr>
          <a:xfrm>
            <a:off x="1429034" y="5259264"/>
            <a:ext cx="384314" cy="340683"/>
          </a:xfrm>
          <a:prstGeom prst="rect">
            <a:avLst/>
          </a:prstGeom>
        </p:spPr>
      </p:pic>
      <p:pic>
        <p:nvPicPr>
          <p:cNvPr id="9" name="図 8" descr="背景パターン&#10;&#10;自動的に生成された説明">
            <a:extLst>
              <a:ext uri="{FF2B5EF4-FFF2-40B4-BE49-F238E27FC236}">
                <a16:creationId xmlns:a16="http://schemas.microsoft.com/office/drawing/2014/main" id="{5C71CF08-7C5D-4187-8EBA-8E010D95C129}"/>
              </a:ext>
            </a:extLst>
          </p:cNvPr>
          <p:cNvPicPr>
            <a:picLocks noChangeAspect="1"/>
          </p:cNvPicPr>
          <p:nvPr/>
        </p:nvPicPr>
        <p:blipFill rotWithShape="1">
          <a:blip r:embed="rId30"/>
          <a:srcRect l="-6397" t="37342" r="-1" b="-1"/>
          <a:stretch/>
        </p:blipFill>
        <p:spPr>
          <a:xfrm>
            <a:off x="1049454" y="5270124"/>
            <a:ext cx="383030" cy="338138"/>
          </a:xfrm>
          <a:prstGeom prst="rect">
            <a:avLst/>
          </a:prstGeom>
        </p:spPr>
      </p:pic>
      <p:pic>
        <p:nvPicPr>
          <p:cNvPr id="1026" name="Picture 2" descr="連動折れドア_ﾄｲﾚタイプ_木質面材_HAA_明り採り">
            <a:extLst>
              <a:ext uri="{FF2B5EF4-FFF2-40B4-BE49-F238E27FC236}">
                <a16:creationId xmlns:a16="http://schemas.microsoft.com/office/drawing/2014/main" id="{C7B0355C-508E-4ABE-9C6C-D08A289799DE}"/>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76536" y="6202329"/>
            <a:ext cx="308768" cy="9120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連動折れドア_標準タイプ_木質面材_HAA">
            <a:extLst>
              <a:ext uri="{FF2B5EF4-FFF2-40B4-BE49-F238E27FC236}">
                <a16:creationId xmlns:a16="http://schemas.microsoft.com/office/drawing/2014/main" id="{0D887F41-BC5A-440A-9529-FF03F63E42C8}"/>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78420" y="6202329"/>
            <a:ext cx="308768" cy="91200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9">
            <a:extLst>
              <a:ext uri="{FF2B5EF4-FFF2-40B4-BE49-F238E27FC236}">
                <a16:creationId xmlns:a16="http://schemas.microsoft.com/office/drawing/2014/main" id="{4E0DBBAA-B7DE-AAAC-C303-10BF8DF1AB59}"/>
              </a:ext>
            </a:extLst>
          </p:cNvPr>
          <p:cNvSpPr>
            <a:spLocks noChangeArrowheads="1"/>
          </p:cNvSpPr>
          <p:nvPr/>
        </p:nvSpPr>
        <p:spPr bwMode="auto">
          <a:xfrm>
            <a:off x="1433513"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600" dirty="0">
                <a:solidFill>
                  <a:schemeClr val="tx1">
                    <a:lumMod val="50000"/>
                    <a:lumOff val="50000"/>
                  </a:schemeClr>
                </a:solidFill>
                <a:latin typeface="Yu Gothic" panose="020B0400000000000000" pitchFamily="34" charset="-128"/>
                <a:ea typeface="Yu Gothic" panose="020B0400000000000000" pitchFamily="34" charset="-128"/>
              </a:rPr>
              <a:t>□□□□□■■■■■</a:t>
            </a:r>
          </a:p>
          <a:p>
            <a:pPr eaLnBrk="1" hangingPunct="1">
              <a:spcBef>
                <a:spcPct val="0"/>
              </a:spcBef>
              <a:buFontTx/>
              <a:buNone/>
              <a:defRPr/>
            </a:pPr>
            <a:r>
              <a:rPr lang="en-US" altLang="ja-JP" sz="600" dirty="0">
                <a:solidFill>
                  <a:schemeClr val="tx1">
                    <a:lumMod val="50000"/>
                    <a:lumOff val="50000"/>
                  </a:schemeClr>
                </a:solidFill>
                <a:latin typeface="Yu Gothic" panose="020B0400000000000000" pitchFamily="34" charset="-128"/>
                <a:ea typeface="Yu Gothic" panose="020B0400000000000000" pitchFamily="34" charset="-128"/>
              </a:rPr>
              <a:t>2025.09.01</a:t>
            </a:r>
            <a:r>
              <a:rPr lang="ja-JP" altLang="en-US" sz="600" dirty="0">
                <a:solidFill>
                  <a:schemeClr val="tx1">
                    <a:lumMod val="50000"/>
                    <a:lumOff val="50000"/>
                  </a:schemeClr>
                </a:solidFill>
                <a:latin typeface="Yu Gothic" panose="020B0400000000000000" pitchFamily="34" charset="-128"/>
                <a:ea typeface="Yu Gothic" panose="020B0400000000000000" pitchFamily="34" charset="-128"/>
              </a:rPr>
              <a:t>発行</a:t>
            </a: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TotalTime>
  <Words>346</Words>
  <Application>Microsoft Office PowerPoint</Application>
  <PresentationFormat>ユーザー設定</PresentationFormat>
  <Paragraphs>55</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HGS創英角ｺﾞｼｯｸUB</vt:lpstr>
      <vt:lpstr>Yu Gothic</vt:lpstr>
      <vt:lpstr>Yu Gothic</vt:lpstr>
      <vt:lpstr>Yu Gothic Medium</vt:lpstr>
      <vt:lpstr>Arial</vt:lpstr>
      <vt:lpstr>Calibri</vt:lpstr>
      <vt:lpstr>Times New Roman</vt:lpstr>
      <vt:lpstr>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池永 文子(Ayako Ikenaga)</cp:lastModifiedBy>
  <cp:revision>13</cp:revision>
  <dcterms:created xsi:type="dcterms:W3CDTF">2010-09-29T12:55:25Z</dcterms:created>
  <dcterms:modified xsi:type="dcterms:W3CDTF">2025-08-25T05:10:48Z</dcterms:modified>
</cp:coreProperties>
</file>